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258" r:id="rId2"/>
    <p:sldId id="411" r:id="rId3"/>
    <p:sldId id="461" r:id="rId4"/>
    <p:sldId id="456" r:id="rId5"/>
    <p:sldId id="458" r:id="rId6"/>
    <p:sldId id="459" r:id="rId7"/>
    <p:sldId id="460" r:id="rId8"/>
    <p:sldId id="483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36" r:id="rId22"/>
    <p:sldId id="470" r:id="rId23"/>
    <p:sldId id="437" r:id="rId24"/>
    <p:sldId id="438" r:id="rId25"/>
    <p:sldId id="439" r:id="rId26"/>
    <p:sldId id="430" r:id="rId27"/>
    <p:sldId id="431" r:id="rId28"/>
    <p:sldId id="432" r:id="rId29"/>
    <p:sldId id="433" r:id="rId30"/>
    <p:sldId id="446" r:id="rId31"/>
    <p:sldId id="434" r:id="rId32"/>
    <p:sldId id="413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35" r:id="rId44"/>
    <p:sldId id="425" r:id="rId45"/>
    <p:sldId id="426" r:id="rId46"/>
    <p:sldId id="427" r:id="rId47"/>
    <p:sldId id="428" r:id="rId48"/>
    <p:sldId id="429" r:id="rId49"/>
    <p:sldId id="414" r:id="rId50"/>
    <p:sldId id="406" r:id="rId51"/>
    <p:sldId id="466" r:id="rId52"/>
    <p:sldId id="457" r:id="rId53"/>
    <p:sldId id="468" r:id="rId54"/>
    <p:sldId id="463" r:id="rId55"/>
    <p:sldId id="465" r:id="rId56"/>
    <p:sldId id="484" r:id="rId57"/>
    <p:sldId id="485" r:id="rId58"/>
    <p:sldId id="486" r:id="rId59"/>
    <p:sldId id="487" r:id="rId60"/>
    <p:sldId id="488" r:id="rId61"/>
    <p:sldId id="489" r:id="rId62"/>
    <p:sldId id="447" r:id="rId63"/>
    <p:sldId id="448" r:id="rId64"/>
    <p:sldId id="449" r:id="rId65"/>
    <p:sldId id="450" r:id="rId66"/>
    <p:sldId id="398" r:id="rId67"/>
    <p:sldId id="410" r:id="rId68"/>
    <p:sldId id="440" r:id="rId69"/>
    <p:sldId id="441" r:id="rId70"/>
    <p:sldId id="442" r:id="rId71"/>
    <p:sldId id="443" r:id="rId72"/>
    <p:sldId id="444" r:id="rId73"/>
    <p:sldId id="445" r:id="rId74"/>
    <p:sldId id="292" r:id="rId75"/>
    <p:sldId id="469" r:id="rId76"/>
    <p:sldId id="490" r:id="rId77"/>
    <p:sldId id="293" r:id="rId78"/>
  </p:sldIdLst>
  <p:sldSz cx="12192000" cy="6858000"/>
  <p:notesSz cx="6858000" cy="9144000"/>
  <p:embeddedFontLst>
    <p:embeddedFont>
      <p:font typeface="Calibri Light" panose="020F0302020204030204" pitchFamily="34" charset="0"/>
      <p:regular r:id="rId80"/>
      <p:italic r:id="rId81"/>
    </p:embeddedFont>
    <p:embeddedFont>
      <p:font typeface="Elephant" panose="02020904090505020303" pitchFamily="18" charset="0"/>
      <p:regular r:id="rId82"/>
      <p:italic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38"/>
    <a:srgbClr val="F3F3F3"/>
    <a:srgbClr val="564F47"/>
    <a:srgbClr val="827C77"/>
    <a:srgbClr val="F4EDE5"/>
    <a:srgbClr val="C4BDB7"/>
    <a:srgbClr val="263043"/>
    <a:srgbClr val="D9E0ED"/>
    <a:srgbClr val="DAD4C8"/>
    <a:srgbClr val="D3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9AB50B8-B36B-4447-8BD3-3651C4A54E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 marL="0" indent="0">
              <a:buNone/>
              <a:defRPr sz="1800" b="1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428D67F-2893-4E1C-827B-B67E47B5D0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12C27A-FBAA-46D5-80CE-A91C62BCED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22D8E455-0571-4D9A-882F-1C67D6E26E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F9E592D-6DB3-4F2C-A46B-75E998B2AA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0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A70552A-DD0D-45DE-95E5-00FA4A40E1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41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C289659-1428-4BBA-A233-2C6CE7330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2E73B1E0-99CA-4998-B60F-4511543BD3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3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D7F8527-DCA3-4B20-A1EA-5B3A439C90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2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41176D1A-C672-4FE0-89A7-819E28F0E3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B658033-61C8-4BBB-987F-18C273BC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6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674DECF-2B6F-4ADE-A3DF-4BA22B8E4E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8F9DAD0-7DA8-4ECB-9DC4-331120CF69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973B5-5A47-4DBB-AF8D-AC520211509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0EB67-3774-4676-B898-C9E863C55337}"/>
              </a:ext>
            </a:extLst>
          </p:cNvPr>
          <p:cNvSpPr/>
          <p:nvPr userDrawn="1"/>
        </p:nvSpPr>
        <p:spPr>
          <a:xfrm>
            <a:off x="426000" y="1092200"/>
            <a:ext cx="11340000" cy="5339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1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53984427-42AF-4AF0-A74A-A139F371C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288000" anchor="b" anchorCtr="1"/>
          <a:lstStyle>
            <a:lvl1pPr>
              <a:defRPr lang="ko-KR" altLang="en-US" sz="1600" b="1" dirty="0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6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7B68BF-332A-491F-897D-6274494FA9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89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FEE59348-3C2F-4B5A-A227-5241ECF639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C7264BD9-F0A5-4B03-B5C8-98E93F3917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CDF8EC34-7817-470F-93B0-E79A13386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6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55A4CBE-C55D-470E-9034-B7E937BC08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lvl="0"/>
            <a:r>
              <a:rPr lang="en-US" altLang="ko-KR" dirty="0"/>
              <a:t>Right Click &gt; Click to Send to Back  &gt; Right Click &gt; Click to Bring to Front &gt; Click icon to add picture &gt; Right Click  &gt;  Click to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536516C-FEFE-494D-905E-36B157DA6A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  <a:effectLst>
            <a:outerShdw blurRad="127000" dist="38100" dir="2700000" algn="tl" rotWithShape="0">
              <a:srgbClr val="292938">
                <a:alpha val="50000"/>
              </a:srgbClr>
            </a:outerShdw>
          </a:effectLst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96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79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7.sv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7.sv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7.sv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6.JPG"/><Relationship Id="rId4" Type="http://schemas.openxmlformats.org/officeDocument/2006/relationships/image" Target="../media/image10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44C0F1A-1F25-45D6-9085-A790B977FB20}"/>
              </a:ext>
            </a:extLst>
          </p:cNvPr>
          <p:cNvGrpSpPr/>
          <p:nvPr/>
        </p:nvGrpSpPr>
        <p:grpSpPr>
          <a:xfrm rot="21600000">
            <a:off x="1641672" y="1104127"/>
            <a:ext cx="8473690" cy="578972"/>
            <a:chOff x="6271260" y="2297432"/>
            <a:chExt cx="4404360" cy="388618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7610DF7-8EB9-4286-8867-1F9B54614A85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9AF87A92-20AC-45D3-8874-6B404E127DBE}"/>
                </a:ext>
              </a:extLst>
            </p:cNvPr>
            <p:cNvSpPr/>
            <p:nvPr/>
          </p:nvSpPr>
          <p:spPr>
            <a:xfrm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E77CAC1-F5D7-47EB-A53F-45BD2E056CDE}"/>
                </a:ext>
              </a:extLst>
            </p:cNvPr>
            <p:cNvSpPr/>
            <p:nvPr/>
          </p:nvSpPr>
          <p:spPr>
            <a:xfrm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7CF9C1B5-F394-4EAE-BC83-0DF5312F89D8}"/>
                </a:ext>
              </a:extLst>
            </p:cNvPr>
            <p:cNvSpPr/>
            <p:nvPr/>
          </p:nvSpPr>
          <p:spPr>
            <a:xfrm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6FA04626-6423-4F7E-A499-94839BD4203D}"/>
                </a:ext>
              </a:extLst>
            </p:cNvPr>
            <p:cNvSpPr/>
            <p:nvPr/>
          </p:nvSpPr>
          <p:spPr>
            <a:xfrm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176EF320-AF7A-4BEE-B665-CBF13CD23EDB}"/>
                </a:ext>
              </a:extLst>
            </p:cNvPr>
            <p:cNvSpPr/>
            <p:nvPr/>
          </p:nvSpPr>
          <p:spPr>
            <a:xfrm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95B7399-318D-44F7-8968-ADDFD0FB379F}"/>
              </a:ext>
            </a:extLst>
          </p:cNvPr>
          <p:cNvGrpSpPr/>
          <p:nvPr/>
        </p:nvGrpSpPr>
        <p:grpSpPr>
          <a:xfrm rot="21120000">
            <a:off x="1643875" y="692773"/>
            <a:ext cx="8473690" cy="578972"/>
            <a:chOff x="6271260" y="2297432"/>
            <a:chExt cx="4404360" cy="38861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EB7F182-C588-45CC-B8DE-088B6A772A4B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122E21F5-5AC7-463F-8160-7F4414C4E841}"/>
                </a:ext>
              </a:extLst>
            </p:cNvPr>
            <p:cNvSpPr/>
            <p:nvPr/>
          </p:nvSpPr>
          <p:spPr>
            <a:xfrm rot="60000"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818910BF-1871-493E-8F5A-FA316B9A1BD5}"/>
                </a:ext>
              </a:extLst>
            </p:cNvPr>
            <p:cNvSpPr/>
            <p:nvPr/>
          </p:nvSpPr>
          <p:spPr>
            <a:xfrm rot="60000"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84425617-61EA-43F6-82FE-928FF66E5660}"/>
                </a:ext>
              </a:extLst>
            </p:cNvPr>
            <p:cNvSpPr/>
            <p:nvPr/>
          </p:nvSpPr>
          <p:spPr>
            <a:xfrm rot="60000"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E812FBD8-2C82-473E-8D5A-EF35CDC828AC}"/>
                </a:ext>
              </a:extLst>
            </p:cNvPr>
            <p:cNvSpPr/>
            <p:nvPr/>
          </p:nvSpPr>
          <p:spPr>
            <a:xfrm rot="60000"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628DC5C7-18AA-4B98-9C4D-995677B1AF76}"/>
                </a:ext>
              </a:extLst>
            </p:cNvPr>
            <p:cNvSpPr/>
            <p:nvPr/>
          </p:nvSpPr>
          <p:spPr>
            <a:xfrm rot="60000"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8" name="양쪽 모서리가 둥근 사각형 4">
            <a:extLst>
              <a:ext uri="{FF2B5EF4-FFF2-40B4-BE49-F238E27FC236}">
                <a16:creationId xmlns:a16="http://schemas.microsoft.com/office/drawing/2014/main" id="{12F32D9E-CCC5-470F-9574-7350F90626AC}"/>
              </a:ext>
            </a:extLst>
          </p:cNvPr>
          <p:cNvSpPr/>
          <p:nvPr/>
        </p:nvSpPr>
        <p:spPr>
          <a:xfrm>
            <a:off x="1743075" y="1814257"/>
            <a:ext cx="8239125" cy="4424618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2B5450B-7586-421D-BBA7-1B715AD43EE6}"/>
              </a:ext>
            </a:extLst>
          </p:cNvPr>
          <p:cNvGrpSpPr/>
          <p:nvPr/>
        </p:nvGrpSpPr>
        <p:grpSpPr>
          <a:xfrm>
            <a:off x="1634106" y="1618024"/>
            <a:ext cx="8473690" cy="578972"/>
            <a:chOff x="6271260" y="2297432"/>
            <a:chExt cx="4404360" cy="38861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1A36E6A-07D1-4B4D-ADC9-CC5ACC89B26F}"/>
                </a:ext>
              </a:extLst>
            </p:cNvPr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B55F90C1-2F1A-46BD-A0A6-DC84E6CAE4D5}"/>
                </a:ext>
              </a:extLst>
            </p:cNvPr>
            <p:cNvSpPr/>
            <p:nvPr/>
          </p:nvSpPr>
          <p:spPr>
            <a:xfrm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85978B26-B7A5-4141-AEEC-682BEE5ECBEA}"/>
                </a:ext>
              </a:extLst>
            </p:cNvPr>
            <p:cNvSpPr/>
            <p:nvPr/>
          </p:nvSpPr>
          <p:spPr>
            <a:xfrm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01746EAD-5F37-4D4E-91E2-B90AD563D105}"/>
                </a:ext>
              </a:extLst>
            </p:cNvPr>
            <p:cNvSpPr/>
            <p:nvPr/>
          </p:nvSpPr>
          <p:spPr>
            <a:xfrm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F3B044EC-98C7-4479-8318-2381B55DF573}"/>
                </a:ext>
              </a:extLst>
            </p:cNvPr>
            <p:cNvSpPr/>
            <p:nvPr/>
          </p:nvSpPr>
          <p:spPr>
            <a:xfrm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48014BFA-2AF3-4E1D-AB1B-C0C95111338F}"/>
                </a:ext>
              </a:extLst>
            </p:cNvPr>
            <p:cNvSpPr/>
            <p:nvPr/>
          </p:nvSpPr>
          <p:spPr>
            <a:xfrm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6" name="한쪽 모서리가 잘린 사각형 13">
            <a:extLst>
              <a:ext uri="{FF2B5EF4-FFF2-40B4-BE49-F238E27FC236}">
                <a16:creationId xmlns:a16="http://schemas.microsoft.com/office/drawing/2014/main" id="{9EE71898-50D9-4AD0-ACE7-C9E948432279}"/>
              </a:ext>
            </a:extLst>
          </p:cNvPr>
          <p:cNvSpPr/>
          <p:nvPr/>
        </p:nvSpPr>
        <p:spPr>
          <a:xfrm>
            <a:off x="2720851" y="1085729"/>
            <a:ext cx="1392734" cy="1200519"/>
          </a:xfrm>
          <a:prstGeom prst="snip1Rect">
            <a:avLst>
              <a:gd name="adj" fmla="val 50000"/>
            </a:avLst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80CD978-B22C-4D56-A091-B4820C415D01}"/>
              </a:ext>
            </a:extLst>
          </p:cNvPr>
          <p:cNvSpPr/>
          <p:nvPr/>
        </p:nvSpPr>
        <p:spPr>
          <a:xfrm>
            <a:off x="3018707" y="1889481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E87E808-FD91-49EE-99D4-7D7AF53945F2}"/>
              </a:ext>
            </a:extLst>
          </p:cNvPr>
          <p:cNvSpPr/>
          <p:nvPr/>
        </p:nvSpPr>
        <p:spPr>
          <a:xfrm>
            <a:off x="3570623" y="1889481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48DB5CC-CD81-4838-BCBC-AC43CBB96A33}"/>
              </a:ext>
            </a:extLst>
          </p:cNvPr>
          <p:cNvSpPr/>
          <p:nvPr/>
        </p:nvSpPr>
        <p:spPr>
          <a:xfrm>
            <a:off x="3018707" y="1252185"/>
            <a:ext cx="138523" cy="1072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7151313" y="4404736"/>
            <a:ext cx="26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예매 사이트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15B35-537C-45CC-8290-48A9831FA59A}"/>
              </a:ext>
            </a:extLst>
          </p:cNvPr>
          <p:cNvSpPr txBox="1"/>
          <p:nvPr/>
        </p:nvSpPr>
        <p:spPr>
          <a:xfrm>
            <a:off x="2908542" y="3092540"/>
            <a:ext cx="6179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한글누리" panose="020B0303000000000000" pitchFamily="50" charset="-127"/>
              </a:rPr>
              <a:t>Butter Studio</a:t>
            </a:r>
            <a:endParaRPr lang="ko-KR" altLang="en-US" sz="6600" dirty="0">
              <a:solidFill>
                <a:schemeClr val="bg1"/>
              </a:solidFill>
              <a:latin typeface="+mj-lt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5784B-75D4-49D7-96EB-B9C8420237EA}"/>
              </a:ext>
            </a:extLst>
          </p:cNvPr>
          <p:cNvSpPr txBox="1"/>
          <p:nvPr/>
        </p:nvSpPr>
        <p:spPr>
          <a:xfrm>
            <a:off x="8507002" y="5287967"/>
            <a:ext cx="1396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감독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윤지원</a:t>
            </a:r>
            <a:endParaRPr lang="en-US" altLang="ko-KR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각본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김수빈</a:t>
            </a:r>
            <a:endParaRPr lang="en-US" altLang="ko-KR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연출</a:t>
            </a:r>
            <a:r>
              <a:rPr lang="en-US" altLang="ko-KR" sz="16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한규민</a:t>
            </a:r>
            <a:endParaRPr lang="ko-KR" altLang="en-US" sz="16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핸드폰 인증과 비밀번호 일치여부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4B6E6-4475-4BAD-BE91-54A6F5494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8" t="8346" r="35200" b="11602"/>
          <a:stretch/>
        </p:blipFill>
        <p:spPr>
          <a:xfrm>
            <a:off x="1044524" y="1586753"/>
            <a:ext cx="4432864" cy="4527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0AC8A5-B4CA-48DF-9008-5AFC84A0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9" t="8284" r="35455" b="11665"/>
          <a:stretch/>
        </p:blipFill>
        <p:spPr>
          <a:xfrm>
            <a:off x="6842787" y="1586753"/>
            <a:ext cx="4135817" cy="45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유효성검사와 중복검사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56A1D-C872-434E-90BB-FA3274453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9" t="8366" r="51691" b="11634"/>
          <a:stretch/>
        </p:blipFill>
        <p:spPr>
          <a:xfrm>
            <a:off x="1839123" y="1461247"/>
            <a:ext cx="2967134" cy="4680119"/>
          </a:xfrm>
          <a:prstGeom prst="rect">
            <a:avLst/>
          </a:prstGeom>
        </p:spPr>
      </p:pic>
      <p:pic>
        <p:nvPicPr>
          <p:cNvPr id="4" name="그림 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E76D9F2-619A-49F7-931C-BC3B996F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8" t="8489" r="35606" b="11511"/>
          <a:stretch/>
        </p:blipFill>
        <p:spPr>
          <a:xfrm>
            <a:off x="6096000" y="1461247"/>
            <a:ext cx="4427990" cy="46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7" name="그림 개체 틀 16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37A7E974-7461-460A-87DA-443A598FCA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r="3287" b="5339"/>
          <a:stretch/>
        </p:blipFill>
        <p:spPr>
          <a:xfrm>
            <a:off x="8911961" y="1071564"/>
            <a:ext cx="2173551" cy="445069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19FE30D5-82D0-4494-8FB5-9CA650FB22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463" y="1281875"/>
            <a:ext cx="6273800" cy="378460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FD8B2-1325-4641-B706-55718FCF1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3" b="1335"/>
          <a:stretch/>
        </p:blipFill>
        <p:spPr>
          <a:xfrm>
            <a:off x="1158554" y="1192307"/>
            <a:ext cx="6434551" cy="3908612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2435CFE4-B26B-4D97-996A-77C59785E945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81205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5C74B-DB82-4674-B946-EF2FB2FA647E}"/>
              </a:ext>
            </a:extLst>
          </p:cNvPr>
          <p:cNvSpPr/>
          <p:nvPr/>
        </p:nvSpPr>
        <p:spPr>
          <a:xfrm>
            <a:off x="1461248" y="2103275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AB647D-7172-416C-A6AE-8BE822C552D7}"/>
              </a:ext>
            </a:extLst>
          </p:cNvPr>
          <p:cNvSpPr/>
          <p:nvPr/>
        </p:nvSpPr>
        <p:spPr>
          <a:xfrm>
            <a:off x="2429435" y="2103275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7E6F7-AC88-4363-BB1E-06523561BF06}"/>
              </a:ext>
            </a:extLst>
          </p:cNvPr>
          <p:cNvSpPr txBox="1"/>
          <p:nvPr/>
        </p:nvSpPr>
        <p:spPr>
          <a:xfrm>
            <a:off x="1057835" y="53788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보여지는 </a:t>
            </a:r>
            <a:r>
              <a:rPr lang="en-US" altLang="ko-KR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UI</a:t>
            </a:r>
            <a:endParaRPr lang="ko-KR" altLang="en-US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5497BA-84E8-4384-8501-B33D3C2AF285}"/>
              </a:ext>
            </a:extLst>
          </p:cNvPr>
          <p:cNvSpPr/>
          <p:nvPr/>
        </p:nvSpPr>
        <p:spPr>
          <a:xfrm>
            <a:off x="1461248" y="4075575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87250-8850-4507-A358-DA2D95AB2952}"/>
              </a:ext>
            </a:extLst>
          </p:cNvPr>
          <p:cNvSpPr/>
          <p:nvPr/>
        </p:nvSpPr>
        <p:spPr>
          <a:xfrm>
            <a:off x="2429435" y="4075575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D7FAB7-1FD9-46DD-B204-54FD6823F15A}"/>
              </a:ext>
            </a:extLst>
          </p:cNvPr>
          <p:cNvSpPr/>
          <p:nvPr/>
        </p:nvSpPr>
        <p:spPr>
          <a:xfrm>
            <a:off x="1461248" y="5336211"/>
            <a:ext cx="968187" cy="637237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03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E26EFC-6EFF-4C19-9D12-5DEF0912A27E}"/>
              </a:ext>
            </a:extLst>
          </p:cNvPr>
          <p:cNvSpPr/>
          <p:nvPr/>
        </p:nvSpPr>
        <p:spPr>
          <a:xfrm>
            <a:off x="2429435" y="5336211"/>
            <a:ext cx="2061883" cy="6372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관리자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61A277C-B7B0-4057-8779-C3494A4D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5" t="15159" r="55221" b="79669"/>
          <a:stretch/>
        </p:blipFill>
        <p:spPr>
          <a:xfrm>
            <a:off x="7628966" y="4075575"/>
            <a:ext cx="2829855" cy="669502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84E6587-CD9F-4041-979E-DB91FA160C30}"/>
              </a:ext>
            </a:extLst>
          </p:cNvPr>
          <p:cNvSpPr/>
          <p:nvPr/>
        </p:nvSpPr>
        <p:spPr>
          <a:xfrm>
            <a:off x="5161547" y="4410326"/>
            <a:ext cx="1667435" cy="1372156"/>
          </a:xfrm>
          <a:prstGeom prst="rightArrow">
            <a:avLst>
              <a:gd name="adj1" fmla="val 51345"/>
              <a:gd name="adj2" fmla="val 41398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9DCC700-7DCC-4B11-9BBD-7CF04F44D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2" t="15549" r="54956" b="79761"/>
          <a:stretch/>
        </p:blipFill>
        <p:spPr>
          <a:xfrm>
            <a:off x="7628964" y="1540979"/>
            <a:ext cx="2829856" cy="66950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3C81AAA-49DD-45A4-AB95-1CF784E1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5" y="2891203"/>
            <a:ext cx="2829855" cy="640086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B61D01C-DDAF-4159-9643-2DC031BABD1F}"/>
              </a:ext>
            </a:extLst>
          </p:cNvPr>
          <p:cNvSpPr/>
          <p:nvPr/>
        </p:nvSpPr>
        <p:spPr>
          <a:xfrm rot="20645060">
            <a:off x="5351832" y="1974192"/>
            <a:ext cx="1434354" cy="47257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3BC5BE3-C35E-465E-9260-872EF8EB1878}"/>
              </a:ext>
            </a:extLst>
          </p:cNvPr>
          <p:cNvSpPr/>
          <p:nvPr/>
        </p:nvSpPr>
        <p:spPr>
          <a:xfrm rot="674017">
            <a:off x="5346821" y="2882077"/>
            <a:ext cx="1434354" cy="47257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183EFB5-0E1E-4184-B2EA-F6FD3D7D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966" y="5336211"/>
            <a:ext cx="2829855" cy="64008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D5D7B02-D0B6-4D23-819B-0CF5391C9E90}"/>
              </a:ext>
            </a:extLst>
          </p:cNvPr>
          <p:cNvSpPr txBox="1"/>
          <p:nvPr/>
        </p:nvSpPr>
        <p:spPr>
          <a:xfrm>
            <a:off x="5680968" y="2500616"/>
            <a:ext cx="13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예매여부</a:t>
            </a:r>
          </a:p>
        </p:txBody>
      </p:sp>
    </p:spTree>
    <p:extLst>
      <p:ext uri="{BB962C8B-B14F-4D97-AF65-F5344CB8AC3E}">
        <p14:creationId xmlns:p14="http://schemas.microsoft.com/office/powerpoint/2010/main" val="178124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5" name="그림 24" descr="텍스트, 검은색, 화면, 점수판이(가) 표시된 사진&#10;&#10;자동 생성된 설명">
            <a:extLst>
              <a:ext uri="{FF2B5EF4-FFF2-40B4-BE49-F238E27FC236}">
                <a16:creationId xmlns:a16="http://schemas.microsoft.com/office/drawing/2014/main" id="{EDBB0C43-6DB2-4A0F-9892-C0FEECCA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868" y="1134570"/>
            <a:ext cx="2260599" cy="443447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570037-0272-4A19-9E83-AFE1A384E259}"/>
              </a:ext>
            </a:extLst>
          </p:cNvPr>
          <p:cNvSpPr/>
          <p:nvPr/>
        </p:nvSpPr>
        <p:spPr>
          <a:xfrm>
            <a:off x="1131119" y="1255269"/>
            <a:ext cx="6467475" cy="3872831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3" name="그림 3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1BB43746-D884-4A48-B6E9-E65B5C5E3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08" t="22975" r="39926" b="14675"/>
          <a:stretch/>
        </p:blipFill>
        <p:spPr>
          <a:xfrm>
            <a:off x="1702340" y="1134570"/>
            <a:ext cx="5325034" cy="3993530"/>
          </a:xfrm>
          <a:prstGeom prst="rect">
            <a:avLst/>
          </a:prstGeom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E8A0FC74-0ED8-4542-9E75-63C8E4C24D81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02495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F48D6-4C1A-474C-A9CE-DC3B1C91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8" y="1631855"/>
            <a:ext cx="4386932" cy="3944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4BB277-D0E5-4EF8-AECA-337F6DF2F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8" t="3325" r="9743" b="-3081"/>
          <a:stretch/>
        </p:blipFill>
        <p:spPr>
          <a:xfrm>
            <a:off x="5961521" y="1631855"/>
            <a:ext cx="5064490" cy="4087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57229-5380-49CB-8909-81D0A8C2DE5B}"/>
              </a:ext>
            </a:extLst>
          </p:cNvPr>
          <p:cNvSpPr txBox="1"/>
          <p:nvPr/>
        </p:nvSpPr>
        <p:spPr>
          <a:xfrm>
            <a:off x="636494" y="564776"/>
            <a:ext cx="288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프로필 변경</a:t>
            </a:r>
          </a:p>
        </p:txBody>
      </p:sp>
    </p:spTree>
    <p:extLst>
      <p:ext uri="{BB962C8B-B14F-4D97-AF65-F5344CB8AC3E}">
        <p14:creationId xmlns:p14="http://schemas.microsoft.com/office/powerpoint/2010/main" val="347896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기존 비밀번호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93B1F0-55F4-437D-BF08-87202C17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84" y="1189033"/>
            <a:ext cx="5774762" cy="51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A39E4-EE08-404F-99CF-6DC81535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34" y="1129552"/>
            <a:ext cx="3744429" cy="539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9D01CF-92E7-40AD-B89F-F3F75BA6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6813"/>
            <a:ext cx="4948134" cy="37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74CCE2-1636-4371-8ADA-CA6C5D31BE54}"/>
              </a:ext>
            </a:extLst>
          </p:cNvPr>
          <p:cNvSpPr/>
          <p:nvPr/>
        </p:nvSpPr>
        <p:spPr>
          <a:xfrm>
            <a:off x="3099546" y="2460811"/>
            <a:ext cx="1766047" cy="708212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유효한가</a:t>
            </a:r>
            <a:r>
              <a:rPr lang="en-US" altLang="ko-KR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BDA15-8C55-4673-B69B-A004C45B288E}"/>
              </a:ext>
            </a:extLst>
          </p:cNvPr>
          <p:cNvSpPr txBox="1"/>
          <p:nvPr/>
        </p:nvSpPr>
        <p:spPr>
          <a:xfrm>
            <a:off x="663388" y="519953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데이터 처리 과정 비교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105C22-F4A6-4CDD-8986-649BAC6BCFF7}"/>
              </a:ext>
            </a:extLst>
          </p:cNvPr>
          <p:cNvSpPr/>
          <p:nvPr/>
        </p:nvSpPr>
        <p:spPr>
          <a:xfrm>
            <a:off x="7389159" y="2460811"/>
            <a:ext cx="1766047" cy="708212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유효한가</a:t>
            </a:r>
            <a:r>
              <a:rPr lang="en-US" altLang="ko-KR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FB419C-DC02-40C4-BFAD-A7C79965A6D9}"/>
              </a:ext>
            </a:extLst>
          </p:cNvPr>
          <p:cNvSpPr/>
          <p:nvPr/>
        </p:nvSpPr>
        <p:spPr>
          <a:xfrm>
            <a:off x="3123311" y="5316068"/>
            <a:ext cx="1679530" cy="753035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64AA44-D4C0-4228-8490-FE43672127A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3963076" y="3169023"/>
            <a:ext cx="19494" cy="214704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FB4ECA1-799A-4F5D-A2D1-14469B9D3058}"/>
              </a:ext>
            </a:extLst>
          </p:cNvPr>
          <p:cNvSpPr/>
          <p:nvPr/>
        </p:nvSpPr>
        <p:spPr>
          <a:xfrm>
            <a:off x="7147114" y="3711387"/>
            <a:ext cx="2250136" cy="1129553"/>
          </a:xfrm>
          <a:prstGeom prst="diamond">
            <a:avLst/>
          </a:pr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데이터가 </a:t>
            </a:r>
            <a:endParaRPr lang="en-US" altLang="ko-KR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변경되었는가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8FC884-3122-44BC-AF4C-E7658DA7FB7C}"/>
              </a:ext>
            </a:extLst>
          </p:cNvPr>
          <p:cNvSpPr/>
          <p:nvPr/>
        </p:nvSpPr>
        <p:spPr>
          <a:xfrm>
            <a:off x="7389159" y="5316069"/>
            <a:ext cx="1766047" cy="753036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중복되었는가</a:t>
            </a:r>
            <a:r>
              <a:rPr lang="en-US" altLang="ko-KR" sz="12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12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75FA2-CEE1-4051-899C-4E471ED7CC3E}"/>
              </a:ext>
            </a:extLst>
          </p:cNvPr>
          <p:cNvCxnSpPr>
            <a:stCxn id="4" idx="2"/>
            <a:endCxn id="13" idx="0"/>
          </p:cNvCxnSpPr>
          <p:nvPr/>
        </p:nvCxnSpPr>
        <p:spPr>
          <a:xfrm flipH="1">
            <a:off x="8272182" y="3169023"/>
            <a:ext cx="1" cy="542364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746D54-F57C-4EEA-BF92-9A862BB33EEE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8272182" y="4840940"/>
            <a:ext cx="1" cy="475129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50A4E1-DF1B-42DE-920F-1543AD04DEDA}"/>
              </a:ext>
            </a:extLst>
          </p:cNvPr>
          <p:cNvSpPr txBox="1"/>
          <p:nvPr/>
        </p:nvSpPr>
        <p:spPr>
          <a:xfrm>
            <a:off x="2525806" y="1497106"/>
            <a:ext cx="2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05D0F-9FA9-4108-943F-FD4AD336B26C}"/>
              </a:ext>
            </a:extLst>
          </p:cNvPr>
          <p:cNvSpPr txBox="1"/>
          <p:nvPr/>
        </p:nvSpPr>
        <p:spPr>
          <a:xfrm>
            <a:off x="6878170" y="1497106"/>
            <a:ext cx="2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 수정</a:t>
            </a:r>
          </a:p>
        </p:txBody>
      </p:sp>
    </p:spTree>
    <p:extLst>
      <p:ext uri="{BB962C8B-B14F-4D97-AF65-F5344CB8AC3E}">
        <p14:creationId xmlns:p14="http://schemas.microsoft.com/office/powerpoint/2010/main" val="1893240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C692F4-A1BE-4E94-A7F2-9BAFC9AE243E}"/>
              </a:ext>
            </a:extLst>
          </p:cNvPr>
          <p:cNvGrpSpPr/>
          <p:nvPr/>
        </p:nvGrpSpPr>
        <p:grpSpPr>
          <a:xfrm>
            <a:off x="975511" y="1577788"/>
            <a:ext cx="5864559" cy="4680634"/>
            <a:chOff x="4665181" y="845686"/>
            <a:chExt cx="6814550" cy="56548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FF3B08-646A-4DE5-8641-D3AAA2788E36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B31083F8-227A-4D4B-88E5-735489CB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90C5D1-7440-4380-8411-D323FFBD1544}"/>
              </a:ext>
            </a:extLst>
          </p:cNvPr>
          <p:cNvSpPr txBox="1"/>
          <p:nvPr/>
        </p:nvSpPr>
        <p:spPr>
          <a:xfrm>
            <a:off x="681317" y="448236"/>
            <a:ext cx="293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나의 예매 내역</a:t>
            </a:r>
          </a:p>
        </p:txBody>
      </p:sp>
      <p:pic>
        <p:nvPicPr>
          <p:cNvPr id="11" name="그림 10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3E6E02F-EA56-45DB-A8A6-73EEA9F3B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9" t="17647" r="15809" b="5131"/>
          <a:stretch/>
        </p:blipFill>
        <p:spPr>
          <a:xfrm>
            <a:off x="1352066" y="1667862"/>
            <a:ext cx="5127812" cy="320893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69A16F-55D0-40F8-BBCA-D3D5D3B58684}"/>
              </a:ext>
            </a:extLst>
          </p:cNvPr>
          <p:cNvGrpSpPr/>
          <p:nvPr/>
        </p:nvGrpSpPr>
        <p:grpSpPr>
          <a:xfrm>
            <a:off x="8075621" y="1219033"/>
            <a:ext cx="2476500" cy="5039389"/>
            <a:chOff x="7892799" y="1060761"/>
            <a:chExt cx="2476500" cy="503938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87B2245-3DD1-4ACE-B70D-EF2B60FC1669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58353141-96E5-4300-84E6-BDB25FC5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4" name="그림 1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5351630C-4C37-45A2-9293-E95DB9C8E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61" y="1577788"/>
            <a:ext cx="2293819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65123E-B055-4919-9866-B51A2B58C15A}"/>
              </a:ext>
            </a:extLst>
          </p:cNvPr>
          <p:cNvSpPr txBox="1"/>
          <p:nvPr/>
        </p:nvSpPr>
        <p:spPr>
          <a:xfrm>
            <a:off x="1914654" y="4517126"/>
            <a:ext cx="377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영화 등록부터</a:t>
            </a:r>
            <a:endParaRPr lang="en-US" altLang="ko-KR" sz="1600" dirty="0">
              <a:solidFill>
                <a:srgbClr val="292938"/>
              </a:solidFill>
            </a:endParaRPr>
          </a:p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영화 예매까지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AC910C-DC7C-4DFE-8D42-D59AEA3FEA77}"/>
              </a:ext>
            </a:extLst>
          </p:cNvPr>
          <p:cNvSpPr/>
          <p:nvPr/>
        </p:nvSpPr>
        <p:spPr>
          <a:xfrm>
            <a:off x="1918740" y="4026165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전체 흐름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196C1-3C8D-4F12-A2F9-C49FEF3E3448}"/>
              </a:ext>
            </a:extLst>
          </p:cNvPr>
          <p:cNvSpPr txBox="1"/>
          <p:nvPr/>
        </p:nvSpPr>
        <p:spPr>
          <a:xfrm>
            <a:off x="6383164" y="4640235"/>
            <a:ext cx="377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2938"/>
                </a:solidFill>
              </a:rPr>
              <a:t>기능별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28A94-B2B7-4C51-962D-680435513283}"/>
              </a:ext>
            </a:extLst>
          </p:cNvPr>
          <p:cNvSpPr/>
          <p:nvPr/>
        </p:nvSpPr>
        <p:spPr>
          <a:xfrm>
            <a:off x="6391336" y="4026164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세부사항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Vector black full screen icon set">
            <a:extLst>
              <a:ext uri="{FF2B5EF4-FFF2-40B4-BE49-F238E27FC236}">
                <a16:creationId xmlns:a16="http://schemas.microsoft.com/office/drawing/2014/main" id="{04AF6000-1C41-496F-A1E5-7F1ABEF14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t="38712" r="72027" b="39101"/>
          <a:stretch/>
        </p:blipFill>
        <p:spPr bwMode="auto">
          <a:xfrm>
            <a:off x="7622833" y="2608729"/>
            <a:ext cx="130070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ector black full screen icon set">
            <a:extLst>
              <a:ext uri="{FF2B5EF4-FFF2-40B4-BE49-F238E27FC236}">
                <a16:creationId xmlns:a16="http://schemas.microsoft.com/office/drawing/2014/main" id="{C4B01F34-B0B8-4EEB-98F6-0C6500F06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3" b="71531"/>
          <a:stretch/>
        </p:blipFill>
        <p:spPr bwMode="auto">
          <a:xfrm>
            <a:off x="3032012" y="2440837"/>
            <a:ext cx="1537157" cy="14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4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12" name="그림 11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09BD252-6B44-4B6C-8394-13653DD78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821" y="1228165"/>
            <a:ext cx="2253876" cy="45077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500922-C8F4-4965-A235-ABEB3118879B}"/>
              </a:ext>
            </a:extLst>
          </p:cNvPr>
          <p:cNvSpPr/>
          <p:nvPr/>
        </p:nvSpPr>
        <p:spPr>
          <a:xfrm>
            <a:off x="1135397" y="1060761"/>
            <a:ext cx="6398692" cy="4069274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36D0A8-91D3-4E18-8F32-BB92F664E2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1" b="3597"/>
          <a:stretch/>
        </p:blipFill>
        <p:spPr>
          <a:xfrm>
            <a:off x="1438044" y="1130255"/>
            <a:ext cx="5809964" cy="40005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D7F77EA5-126B-4621-8293-62AADA1D10B7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비회원 예매 확인</a:t>
            </a:r>
          </a:p>
        </p:txBody>
      </p:sp>
    </p:spTree>
    <p:extLst>
      <p:ext uri="{BB962C8B-B14F-4D97-AF65-F5344CB8AC3E}">
        <p14:creationId xmlns:p14="http://schemas.microsoft.com/office/powerpoint/2010/main" val="429300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비회원 예매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E91D3D-43FD-47DB-9CEE-66FFC6AE7E3D}"/>
              </a:ext>
            </a:extLst>
          </p:cNvPr>
          <p:cNvGrpSpPr/>
          <p:nvPr/>
        </p:nvGrpSpPr>
        <p:grpSpPr>
          <a:xfrm>
            <a:off x="975511" y="1577788"/>
            <a:ext cx="5864559" cy="4680634"/>
            <a:chOff x="4665181" y="845686"/>
            <a:chExt cx="6814550" cy="565486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16E94-792A-4BC2-B4FD-8A40585E725A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4E295565-CDC3-453E-B265-5C839475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6C448D-CC51-4CBE-BBD2-F5EDD7DA59DB}"/>
              </a:ext>
            </a:extLst>
          </p:cNvPr>
          <p:cNvGrpSpPr/>
          <p:nvPr/>
        </p:nvGrpSpPr>
        <p:grpSpPr>
          <a:xfrm>
            <a:off x="8075621" y="1219033"/>
            <a:ext cx="2476500" cy="5039389"/>
            <a:chOff x="7892799" y="1060761"/>
            <a:chExt cx="2476500" cy="503938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6C666F3-BDDB-4361-973F-0092367647BE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20B718AA-BE18-4267-BB4F-BD78DAD53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B8F4ED7-42DA-44A7-B91E-C5ED8AF1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835" y="1658471"/>
            <a:ext cx="4741909" cy="312868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232EAE-F97B-4D5D-9BC6-E18A1CB1A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2" t="2074" r="9028"/>
          <a:stretch/>
        </p:blipFill>
        <p:spPr>
          <a:xfrm>
            <a:off x="8165641" y="1458340"/>
            <a:ext cx="2355275" cy="45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2476500" y="1468202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Movie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&amp;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Ticket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535220" y="4971261"/>
            <a:ext cx="1282699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박스오피스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무비컬렉션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EDE6F-A116-4F5E-970C-9F8B17E07340}"/>
              </a:ext>
            </a:extLst>
          </p:cNvPr>
          <p:cNvSpPr/>
          <p:nvPr/>
        </p:nvSpPr>
        <p:spPr>
          <a:xfrm>
            <a:off x="6206576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857574" y="4933802"/>
            <a:ext cx="228523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예매자 정보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55972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1055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06421-8BA8-48A7-B023-6D3118C41021}"/>
              </a:ext>
            </a:extLst>
          </p:cNvPr>
          <p:cNvSpPr txBox="1"/>
          <p:nvPr/>
        </p:nvSpPr>
        <p:spPr>
          <a:xfrm>
            <a:off x="4198706" y="4934779"/>
            <a:ext cx="1897294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관람료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B0D17-8415-46C0-8EE0-2304EAFEE926}"/>
              </a:ext>
            </a:extLst>
          </p:cNvPr>
          <p:cNvSpPr txBox="1"/>
          <p:nvPr/>
        </p:nvSpPr>
        <p:spPr>
          <a:xfrm>
            <a:off x="6672852" y="4951168"/>
            <a:ext cx="1607870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무비차트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상영예정작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CA53C3-D51B-4142-AB60-615DA371419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59BE50E3-6C7F-4C05-982A-92874B5341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r="1547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2E26F7E-74AE-4FC2-9B42-7A9398CF35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350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357405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F12D522B-5169-4089-9C81-DABF61E691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53C1ABC-EAA0-4AAE-8B1D-B50E265B75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r="1241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FE69E0-98CC-4547-A40C-1CA4E94DD275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068FC-8FA0-41AD-861D-705EE6FC10C0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박스오피스</a:t>
            </a:r>
          </a:p>
        </p:txBody>
      </p:sp>
    </p:spTree>
    <p:extLst>
      <p:ext uri="{BB962C8B-B14F-4D97-AF65-F5344CB8AC3E}">
        <p14:creationId xmlns:p14="http://schemas.microsoft.com/office/powerpoint/2010/main" val="208390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25167A1C-343A-40DB-AAFB-EE5EFE29C0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r="363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가장이(가) 표시된 사진&#10;&#10;자동 생성된 설명">
            <a:extLst>
              <a:ext uri="{FF2B5EF4-FFF2-40B4-BE49-F238E27FC236}">
                <a16:creationId xmlns:a16="http://schemas.microsoft.com/office/drawing/2014/main" id="{3780D334-B418-4806-AF22-EC9B70B76D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r="12368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863DB-7F42-4CC5-94BF-48F9BC02550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41DDA-FB36-424B-BD26-2833A4CE911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홈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 컬렉션</a:t>
            </a:r>
          </a:p>
        </p:txBody>
      </p:sp>
    </p:spTree>
    <p:extLst>
      <p:ext uri="{BB962C8B-B14F-4D97-AF65-F5344CB8AC3E}">
        <p14:creationId xmlns:p14="http://schemas.microsoft.com/office/powerpoint/2010/main" val="84891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7DD9555-9FE8-4FC7-B8A1-97BF85A8C3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r="173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FFF6D9E-9C2A-4819-A1DC-352C43711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9" r="1343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B1245A-43E5-4955-A300-B7092FC02833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BE739-E1D8-4224-B06B-B2570811E92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</a:p>
        </p:txBody>
      </p:sp>
    </p:spTree>
    <p:extLst>
      <p:ext uri="{BB962C8B-B14F-4D97-AF65-F5344CB8AC3E}">
        <p14:creationId xmlns:p14="http://schemas.microsoft.com/office/powerpoint/2010/main" val="84824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7914FAD-F34B-473D-B772-9F3BF7B4E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1652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BA9A11AC-92BB-481C-A028-418B236F3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348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4357F1-DF66-4FC2-B37D-D8030240397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1CD3E-9077-40E8-A76F-326C9B1218A0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대중교통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21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53E6AD9-DAB9-435F-BF30-1BDC41C90B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2458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27C38FC-4AF7-48B5-B147-A657E8397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13636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D2CF0-9E40-49C4-9E27-0AF6D83BA5D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F2CD5-9838-4AB7-ABE7-DF85646818D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주차안내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12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950A80B-E972-4231-9C8C-CAE4503FC3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6392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035D129-C5C6-47F1-A493-9CB13773F8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0" r="1362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6BB6F4-6365-4221-B570-3BEDD45D1B09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C5E5E-2BE5-4EE0-A9A0-033FAD69A3D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극장정보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카카오맵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43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2476500" y="1468202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Admin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193801" y="5002538"/>
            <a:ext cx="2285236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한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지점의 영화관에 대한 정보 관리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종류에 따른 관람료 정보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영화관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EDE6F-A116-4F5E-970C-9F8B17E07340}"/>
              </a:ext>
            </a:extLst>
          </p:cNvPr>
          <p:cNvSpPr/>
          <p:nvPr/>
        </p:nvSpPr>
        <p:spPr>
          <a:xfrm>
            <a:off x="6206576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712964" y="5002538"/>
            <a:ext cx="228523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Butter DB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의 각 영화에 대한 상영시간표 등록 및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 관리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528796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950A80B-E972-4231-9C8C-CAE4503FC3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r="585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035D129-C5C6-47F1-A493-9CB13773F8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7" r="12257"/>
          <a:stretch/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DC383E-0FE8-4B3E-A645-1A239E062F1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31BB1-D7E8-42EC-AE2C-08C81805464E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</a:t>
            </a:r>
          </a:p>
        </p:txBody>
      </p:sp>
    </p:spTree>
    <p:extLst>
      <p:ext uri="{BB962C8B-B14F-4D97-AF65-F5344CB8AC3E}">
        <p14:creationId xmlns:p14="http://schemas.microsoft.com/office/powerpoint/2010/main" val="317937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C9DFBFCB-1CD6-42D2-9821-5ECC1F22BE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4641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D693AB2-44A3-4288-8DE7-DBFBF3F7AB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248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FAC86-82BA-43D4-B6E8-62648A2F5580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93BEB-D8A2-4138-98A4-99E4C8E4D674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-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관람료</a:t>
            </a:r>
          </a:p>
        </p:txBody>
      </p:sp>
    </p:spTree>
    <p:extLst>
      <p:ext uri="{BB962C8B-B14F-4D97-AF65-F5344CB8AC3E}">
        <p14:creationId xmlns:p14="http://schemas.microsoft.com/office/powerpoint/2010/main" val="193450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82BDB976-5F83-4C43-9C87-91C36202858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r="115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4EC45A2D-74B2-442F-A918-31B502BF2C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3" r="1225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D3F450-DE76-4B58-AB1C-2F9BEF5CCF57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7BA0B-B35A-4971-89A4-FECB45C36143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무비차트</a:t>
            </a:r>
          </a:p>
        </p:txBody>
      </p:sp>
    </p:spTree>
    <p:extLst>
      <p:ext uri="{BB962C8B-B14F-4D97-AF65-F5344CB8AC3E}">
        <p14:creationId xmlns:p14="http://schemas.microsoft.com/office/powerpoint/2010/main" val="309461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B42890CC-BCD9-49EE-B7C5-2083EC83AF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r="206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F9EC9F2-DF66-4FE2-996A-7185FD47B2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r="1214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6AC97A-BCCA-445E-9FDA-724187EA464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A0581-8232-4269-AE07-EF287CC08BFD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상영예정작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05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6C1C2C4-E9C3-40D9-8071-23C2942735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r="205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07AA572F-6A80-44EB-8E90-B05FBC30AE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12563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29375-34E5-4329-9B73-84CB4172EA3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91F4-A558-40FD-8671-990438D4AD9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스틸컷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2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C6C225E-5BB4-4794-B9F4-71DE92292C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5DEEB663-5D82-4666-9A87-7B856C51AE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1252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28C82-8FDA-44BE-B6F6-EEE11541B678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7DB3-0381-4736-A205-83D8D56FD8B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</a:p>
        </p:txBody>
      </p:sp>
    </p:spTree>
    <p:extLst>
      <p:ext uri="{BB962C8B-B14F-4D97-AF65-F5344CB8AC3E}">
        <p14:creationId xmlns:p14="http://schemas.microsoft.com/office/powerpoint/2010/main" val="179757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16E6CB1-4446-4CED-BC8D-BC346DC084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r="233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DB9AE999-9CBD-4C68-860C-B2A63B87CE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r="28576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D8CC9C-A9CB-4B2D-A7B3-FC7039D964B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DB32C-2E85-4A51-9B08-E55A3258026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</a:t>
            </a:r>
          </a:p>
        </p:txBody>
      </p:sp>
    </p:spTree>
    <p:extLst>
      <p:ext uri="{BB962C8B-B14F-4D97-AF65-F5344CB8AC3E}">
        <p14:creationId xmlns:p14="http://schemas.microsoft.com/office/powerpoint/2010/main" val="44448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5C77F8BE-B24D-4FF9-BAF1-51EDF033E3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2195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5F15C2E1-5DE0-4BD8-944A-BADF3F9F14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0" r="1195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174BFC-3984-46FE-94CF-0CA75AE1821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1DB3-65D3-47F7-A5D2-441869102A9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상세정보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예고편</a:t>
            </a:r>
          </a:p>
        </p:txBody>
      </p:sp>
    </p:spTree>
    <p:extLst>
      <p:ext uri="{BB962C8B-B14F-4D97-AF65-F5344CB8AC3E}">
        <p14:creationId xmlns:p14="http://schemas.microsoft.com/office/powerpoint/2010/main" val="194300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6A0AA84-D37A-4AA1-BBD5-E3532B7DF7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r="1927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CC5EB5B8-DE8D-4617-A96D-A7B4CE95C6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1244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D68E87-4742-485E-A9B5-376B3517166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ACBA4-ECE6-447B-BC51-9854A09BFA9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</a:p>
        </p:txBody>
      </p:sp>
    </p:spTree>
    <p:extLst>
      <p:ext uri="{BB962C8B-B14F-4D97-AF65-F5344CB8AC3E}">
        <p14:creationId xmlns:p14="http://schemas.microsoft.com/office/powerpoint/2010/main" val="25391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1ADBAFE5-3DC0-4DC3-B35F-6EE7FCA202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r="6564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057B004-CA1E-4506-8A5A-9546CFB1AF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r="12305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5091E8-400F-4320-A6B5-FBAF9004BF3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F8CE4-B9D7-4DB4-8E91-8E27517CBD91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극장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</a:p>
        </p:txBody>
      </p:sp>
    </p:spTree>
    <p:extLst>
      <p:ext uri="{BB962C8B-B14F-4D97-AF65-F5344CB8AC3E}">
        <p14:creationId xmlns:p14="http://schemas.microsoft.com/office/powerpoint/2010/main" val="315596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영화관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53671"/>
            <a:ext cx="6279424" cy="3423003"/>
          </a:xfrm>
          <a:prstGeom prst="rect">
            <a:avLst/>
          </a:prstGeom>
        </p:spPr>
      </p:pic>
      <p:pic>
        <p:nvPicPr>
          <p:cNvPr id="28" name="그림 개체 틀 27" descr="텍스트이(가) 표시된 사진&#10;&#10;자동 생성된 설명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b="465"/>
          <a:stretch>
            <a:fillRect/>
          </a:stretch>
        </p:blipFill>
        <p:spPr>
          <a:xfrm>
            <a:off x="8854396" y="1263194"/>
            <a:ext cx="2578732" cy="4533152"/>
          </a:xfr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624B06-6520-46B8-B046-F1AFDF7E9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51" y="1328980"/>
            <a:ext cx="6279424" cy="2978658"/>
          </a:xfrm>
          <a:prstGeom prst="rect">
            <a:avLst/>
          </a:prstGeom>
        </p:spPr>
      </p:pic>
      <p:pic>
        <p:nvPicPr>
          <p:cNvPr id="36" name="그림 개체 틀 27">
            <a:extLst>
              <a:ext uri="{FF2B5EF4-FFF2-40B4-BE49-F238E27FC236}">
                <a16:creationId xmlns:a16="http://schemas.microsoft.com/office/drawing/2014/main" id="{F2E56CDF-B7C7-4453-872E-2D7EF71F28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54"/>
          <a:stretch/>
        </p:blipFill>
        <p:spPr>
          <a:xfrm>
            <a:off x="8854396" y="1249886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269CB3-23BE-43B2-8234-D5E408C16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51" y="3133175"/>
            <a:ext cx="6279424" cy="1427313"/>
          </a:xfrm>
          <a:prstGeom prst="rect">
            <a:avLst/>
          </a:prstGeom>
        </p:spPr>
      </p:pic>
      <p:pic>
        <p:nvPicPr>
          <p:cNvPr id="38" name="그림 개체 틀 27">
            <a:extLst>
              <a:ext uri="{FF2B5EF4-FFF2-40B4-BE49-F238E27FC236}">
                <a16:creationId xmlns:a16="http://schemas.microsoft.com/office/drawing/2014/main" id="{ED69ED2B-C1B2-4F80-A454-37297429D0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781"/>
          <a:stretch/>
        </p:blipFill>
        <p:spPr>
          <a:xfrm>
            <a:off x="8854396" y="1256540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9" name="그림 개체 틀 27">
            <a:extLst>
              <a:ext uri="{FF2B5EF4-FFF2-40B4-BE49-F238E27FC236}">
                <a16:creationId xmlns:a16="http://schemas.microsoft.com/office/drawing/2014/main" id="{4680DFFC-1ABB-4CB8-9333-8534FA40C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r="1011"/>
          <a:stretch/>
        </p:blipFill>
        <p:spPr>
          <a:xfrm>
            <a:off x="8854396" y="1256540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29583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0" name="그림 개체 틀 9" descr="텍스트, 모니터, 검은색, 점수판이(가) 표시된 사진&#10;&#10;자동 생성된 설명">
            <a:extLst>
              <a:ext uri="{FF2B5EF4-FFF2-40B4-BE49-F238E27FC236}">
                <a16:creationId xmlns:a16="http://schemas.microsoft.com/office/drawing/2014/main" id="{1E3C318E-A120-42D1-89EC-4BF35B4FAB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r="5413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826C5B5-52EE-4DB1-9276-129D5E3AC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r="12695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C49268-6BC0-42B7-AAD7-A43CD220DA51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B020E-F60E-4268-A12F-04327B65C304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</p:txBody>
      </p:sp>
    </p:spTree>
    <p:extLst>
      <p:ext uri="{BB962C8B-B14F-4D97-AF65-F5344CB8AC3E}">
        <p14:creationId xmlns:p14="http://schemas.microsoft.com/office/powerpoint/2010/main" val="75139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C1113E0-9B37-4D0B-B625-C9DCFCEF4D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1700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BCDB0F7-D960-4E2C-B6A5-D730E9C669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r="12199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766E2-ED39-4E27-9D7D-857F5E97F7C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AE2A9-A348-49D1-B123-D3F4E2B01CC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</p:txBody>
      </p:sp>
    </p:spTree>
    <p:extLst>
      <p:ext uri="{BB962C8B-B14F-4D97-AF65-F5344CB8AC3E}">
        <p14:creationId xmlns:p14="http://schemas.microsoft.com/office/powerpoint/2010/main" val="3333405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59C6E65-0A2A-4138-AAA9-FEDA151F76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6438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82A14529-2A17-459D-BBA8-6C42060452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r="12341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D4659A-B4DC-4447-858F-8D31493DF76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A89A4-CA90-4269-B3B7-3E665F349B42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 후 결제하기</a:t>
            </a:r>
          </a:p>
        </p:txBody>
      </p:sp>
    </p:spTree>
    <p:extLst>
      <p:ext uri="{BB962C8B-B14F-4D97-AF65-F5344CB8AC3E}">
        <p14:creationId xmlns:p14="http://schemas.microsoft.com/office/powerpoint/2010/main" val="3299240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F3F7AB33-D180-409D-9206-BAF8A19DEF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2925"/>
          <a:stretch/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EBA006CF-63E6-4AED-BEA4-79B6E74BA4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r="11867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0CB361-0E46-4BEF-AD3D-8FFD415A31C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C1444-DFE8-4D56-B4FD-6EA04CB20D0C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6599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A2C1431-E017-4F3E-95B8-7D87527EA5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r="709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43D13D7-00E8-429B-8B39-55B32A3434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r="1206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53CD5C-F64C-4529-8418-BA8D07F78C6A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B6C1-3CDA-49A2-91FA-9FA20034AC8C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80054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4061259-9FAA-4F6A-A940-C5BD842D3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r="7099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52AEA0B0-9BB2-43E9-99AF-702DF9F10A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r="12772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0F7A8-79AD-4A7C-B45C-662E8D2733F0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BDD1A-C9E7-4A10-9294-013E6A1E2391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271350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8D1DA135-D84D-4E08-9DC5-E0E7CA6CF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BF093D4-4160-4B5D-ACD2-E87F26B042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r="1688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66C549-FC74-483D-A0AC-0648D281FDD5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B52C7-18C5-49F0-BDD3-0B8C873D9AA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</a:p>
        </p:txBody>
      </p:sp>
    </p:spTree>
    <p:extLst>
      <p:ext uri="{BB962C8B-B14F-4D97-AF65-F5344CB8AC3E}">
        <p14:creationId xmlns:p14="http://schemas.microsoft.com/office/powerpoint/2010/main" val="1452314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39F3854-8F72-4431-8F3A-2D5240EB9A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6" name="그림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4AE853D-937C-4ACC-824C-88348A452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454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7AC18-06A5-4111-BE12-E1AB2C7A3A0C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990F-AF25-499A-80AC-9CCA6BABD76D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</a:p>
        </p:txBody>
      </p:sp>
    </p:spTree>
    <p:extLst>
      <p:ext uri="{BB962C8B-B14F-4D97-AF65-F5344CB8AC3E}">
        <p14:creationId xmlns:p14="http://schemas.microsoft.com/office/powerpoint/2010/main" val="1600673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772648" y="1525660"/>
            <a:ext cx="5205944" cy="5097494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8DB32E5-8594-43B6-817B-820D03CB9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r="12476"/>
          <a:stretch>
            <a:fillRect/>
          </a:stretch>
        </p:blipFill>
        <p:spPr>
          <a:xfrm>
            <a:off x="966434" y="1980066"/>
            <a:ext cx="4803843" cy="2897865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ED637-36BD-4A29-ACE9-8ABE5916A79C}"/>
              </a:ext>
            </a:extLst>
          </p:cNvPr>
          <p:cNvGrpSpPr/>
          <p:nvPr/>
        </p:nvGrpSpPr>
        <p:grpSpPr>
          <a:xfrm>
            <a:off x="6213410" y="1525660"/>
            <a:ext cx="5205944" cy="5097494"/>
            <a:chOff x="4665181" y="845686"/>
            <a:chExt cx="6814550" cy="5654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785864-3F37-4757-A951-705DEC0E7A69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D1C5261-B5A2-4446-8C47-DD0822366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18" name="그림 개체 틀 2">
            <a:extLst>
              <a:ext uri="{FF2B5EF4-FFF2-40B4-BE49-F238E27FC236}">
                <a16:creationId xmlns:a16="http://schemas.microsoft.com/office/drawing/2014/main" id="{04A75CB8-A358-4457-AA27-8640869E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r="12260"/>
          <a:stretch/>
        </p:blipFill>
        <p:spPr>
          <a:xfrm>
            <a:off x="6421723" y="1980067"/>
            <a:ext cx="4803843" cy="2897865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570D4A-6DE3-45EF-AE54-A0580F1BC9A8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EA9FC-0470-474E-9053-318BF433474F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601810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2796656" y="1029938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8" name="그림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F18CCC3A-EDA4-4CB6-8784-D76D41F7D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r="1335"/>
          <a:stretch>
            <a:fillRect/>
          </a:stretch>
        </p:blipFill>
        <p:spPr>
          <a:xfrm>
            <a:off x="3077324" y="1250290"/>
            <a:ext cx="6273800" cy="37846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3EB0DC-9913-4E70-93EE-816BB4C4640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1BE8D-55C5-4B9A-965E-922F4A508E49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112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61441"/>
            <a:ext cx="6279424" cy="3738880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" b="659"/>
          <a:stretch/>
        </p:blipFill>
        <p:spPr>
          <a:xfrm>
            <a:off x="8854396" y="1263194"/>
            <a:ext cx="2578732" cy="4533152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FDBCCB-70EF-422F-B219-241D010C1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426" y="2042712"/>
            <a:ext cx="6279424" cy="2974115"/>
          </a:xfrm>
          <a:prstGeom prst="rect">
            <a:avLst/>
          </a:prstGeom>
        </p:spPr>
      </p:pic>
      <p:pic>
        <p:nvPicPr>
          <p:cNvPr id="22" name="그림 개체 틀 27">
            <a:extLst>
              <a:ext uri="{FF2B5EF4-FFF2-40B4-BE49-F238E27FC236}">
                <a16:creationId xmlns:a16="http://schemas.microsoft.com/office/drawing/2014/main" id="{12350F92-C838-4B22-9BC5-75C3A2EC4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b="400"/>
          <a:stretch/>
        </p:blipFill>
        <p:spPr>
          <a:xfrm>
            <a:off x="8846677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2ECA7F-AAF5-4AD5-8E0D-9452AE1FB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426" y="1361441"/>
            <a:ext cx="6279424" cy="3738880"/>
          </a:xfrm>
          <a:prstGeom prst="rect">
            <a:avLst/>
          </a:prstGeom>
        </p:spPr>
      </p:pic>
      <p:pic>
        <p:nvPicPr>
          <p:cNvPr id="24" name="그림 개체 틀 27">
            <a:extLst>
              <a:ext uri="{FF2B5EF4-FFF2-40B4-BE49-F238E27FC236}">
                <a16:creationId xmlns:a16="http://schemas.microsoft.com/office/drawing/2014/main" id="{8461137A-F1D6-4F36-B06C-60F66B9D1D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" b="889"/>
          <a:stretch/>
        </p:blipFill>
        <p:spPr>
          <a:xfrm>
            <a:off x="8846677" y="1263193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12125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1C0A6A-919E-442E-8C5B-84BD46EB1D73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세부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86661C-4AAF-49B0-AC50-F19AA2EBCF68}"/>
              </a:ext>
            </a:extLst>
          </p:cNvPr>
          <p:cNvSpPr/>
          <p:nvPr/>
        </p:nvSpPr>
        <p:spPr>
          <a:xfrm>
            <a:off x="1869839" y="3767091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등록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3D78C-D7B9-4741-AD31-B88B590A311C}"/>
              </a:ext>
            </a:extLst>
          </p:cNvPr>
          <p:cNvSpPr/>
          <p:nvPr/>
        </p:nvSpPr>
        <p:spPr>
          <a:xfrm>
            <a:off x="8108342" y="3770616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 및 결제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93D0F-B3F4-4CA9-A494-F39815BF8DBF}"/>
              </a:ext>
            </a:extLst>
          </p:cNvPr>
          <p:cNvSpPr/>
          <p:nvPr/>
        </p:nvSpPr>
        <p:spPr>
          <a:xfrm>
            <a:off x="8108342" y="4322312"/>
            <a:ext cx="2189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및 좌석지정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1B972-6163-4B8F-92EE-7B4B1BC9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91" y="2580828"/>
            <a:ext cx="1004543" cy="1004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074E9C-B26A-49B6-ABE2-D4589CE5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914" y="2492605"/>
            <a:ext cx="1180985" cy="11809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EA869-53E9-4CCD-A248-FD5CB50D1A7F}"/>
              </a:ext>
            </a:extLst>
          </p:cNvPr>
          <p:cNvSpPr/>
          <p:nvPr/>
        </p:nvSpPr>
        <p:spPr>
          <a:xfrm>
            <a:off x="1869837" y="4322312"/>
            <a:ext cx="2189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등록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시간표</a:t>
            </a:r>
            <a:r>
              <a:rPr lang="en-US" altLang="ko-KR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설정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1C7B01-1A0A-4ADB-A831-7A21BE5E5F54}"/>
              </a:ext>
            </a:extLst>
          </p:cNvPr>
          <p:cNvSpPr/>
          <p:nvPr/>
        </p:nvSpPr>
        <p:spPr>
          <a:xfrm>
            <a:off x="5001177" y="3770616"/>
            <a:ext cx="2189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6FAFC3-47DC-46D1-941C-F8AB1E50E117}"/>
              </a:ext>
            </a:extLst>
          </p:cNvPr>
          <p:cNvSpPr/>
          <p:nvPr/>
        </p:nvSpPr>
        <p:spPr>
          <a:xfrm>
            <a:off x="5001176" y="4214591"/>
            <a:ext cx="2189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휴대폰 번호 인증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 유지 및</a:t>
            </a:r>
            <a:endParaRPr lang="en-US" altLang="ko-KR" sz="1400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그에 따른 </a:t>
            </a:r>
            <a:r>
              <a:rPr lang="en-US" altLang="ko-KR" sz="1400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DAE88C-2B6F-4743-8555-3024F91D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29" y="2580827"/>
            <a:ext cx="1004543" cy="10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0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영화 등록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AF621D1-6309-4D14-BB84-BD87428EB56B}"/>
              </a:ext>
            </a:extLst>
          </p:cNvPr>
          <p:cNvSpPr/>
          <p:nvPr/>
        </p:nvSpPr>
        <p:spPr>
          <a:xfrm>
            <a:off x="6922945" y="2045338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Search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97562FB-A7C0-493B-8139-B60C247BE6A1}"/>
              </a:ext>
            </a:extLst>
          </p:cNvPr>
          <p:cNvSpPr/>
          <p:nvPr/>
        </p:nvSpPr>
        <p:spPr>
          <a:xfrm>
            <a:off x="2981410" y="2045338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292938"/>
                </a:solidFill>
                <a:latin typeface="+mj-lt"/>
              </a:rPr>
              <a:t>BUTTER DB</a:t>
            </a:r>
            <a:endParaRPr lang="ko-KR" altLang="en-US" sz="2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FFA5E7B-4BD3-4F1F-9FDD-2BF23E4FC377}"/>
              </a:ext>
            </a:extLst>
          </p:cNvPr>
          <p:cNvSpPr/>
          <p:nvPr/>
        </p:nvSpPr>
        <p:spPr>
          <a:xfrm>
            <a:off x="412378" y="2045338"/>
            <a:ext cx="3532417" cy="1917700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TMDB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F0C410-880D-4FBA-94C5-722F6A1CEE8F}"/>
              </a:ext>
            </a:extLst>
          </p:cNvPr>
          <p:cNvSpPr txBox="1"/>
          <p:nvPr/>
        </p:nvSpPr>
        <p:spPr>
          <a:xfrm>
            <a:off x="814241" y="4433483"/>
            <a:ext cx="2728689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rgbClr val="292938"/>
                </a:solidFill>
                <a:latin typeface="돋움" panose="020B0600000101010101" pitchFamily="50" charset="-127"/>
                <a:ea typeface="한글누리" panose="020B0303000000000000" pitchFamily="50" charset="-127"/>
              </a:rPr>
              <a:t>상영일이 오늘 날짜보다 </a:t>
            </a:r>
            <a:endParaRPr lang="en-US" altLang="ko-KR" sz="1600" b="1" dirty="0">
              <a:solidFill>
                <a:srgbClr val="292938"/>
              </a:solidFill>
              <a:latin typeface="돋움" panose="020B0600000101010101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solidFill>
                  <a:srgbClr val="292938"/>
                </a:solidFill>
                <a:latin typeface="돋움" panose="020B0600000101010101" pitchFamily="50" charset="-127"/>
                <a:ea typeface="한글누리" panose="020B0303000000000000" pitchFamily="50" charset="-127"/>
              </a:rPr>
              <a:t>한달 전인 영화들을 가져옴</a:t>
            </a:r>
            <a:r>
              <a:rPr lang="en-US" altLang="ko-KR" sz="1600" b="1" dirty="0">
                <a:solidFill>
                  <a:srgbClr val="292938"/>
                </a:solidFill>
                <a:latin typeface="돋움" panose="020B0600000101010101" pitchFamily="50" charset="-127"/>
                <a:ea typeface="한글누리" panose="020B0303000000000000" pitchFamily="50" charset="-127"/>
              </a:rPr>
              <a:t>.</a:t>
            </a:r>
            <a:endParaRPr lang="ko-KR" altLang="en-US" sz="1600" b="1" dirty="0">
              <a:solidFill>
                <a:srgbClr val="292938"/>
              </a:solidFill>
              <a:latin typeface="돋움" panose="020B0600000101010101" pitchFamily="50" charset="-127"/>
              <a:ea typeface="한글누리" panose="020B03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D34A6-5406-4DA1-92CC-95E6AEDC0966}"/>
              </a:ext>
            </a:extLst>
          </p:cNvPr>
          <p:cNvSpPr txBox="1"/>
          <p:nvPr/>
        </p:nvSpPr>
        <p:spPr>
          <a:xfrm>
            <a:off x="4531361" y="4433483"/>
            <a:ext cx="294420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해당 영화가 </a:t>
            </a:r>
            <a:r>
              <a:rPr lang="en-US" altLang="ko-KR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Butter DB</a:t>
            </a:r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에 </a:t>
            </a:r>
            <a:endParaRPr lang="en-US" altLang="ko-KR" sz="1600" b="1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있으면 </a:t>
            </a:r>
            <a:r>
              <a:rPr lang="en-US" altLang="ko-KR" sz="1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1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삭제</a:t>
            </a:r>
            <a:r>
              <a:rPr lang="en-US" altLang="ko-KR" sz="1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버튼</a:t>
            </a:r>
            <a:r>
              <a:rPr lang="en-US" altLang="ko-KR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없으면 </a:t>
            </a:r>
            <a:r>
              <a:rPr lang="en-US" altLang="ko-KR" sz="1600" b="1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1600" b="1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등록</a:t>
            </a:r>
            <a:r>
              <a:rPr lang="en-US" altLang="ko-KR" sz="1600" b="1" dirty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버튼을 보여줌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24B0E-44E4-4BD1-84D8-C14416D35C55}"/>
              </a:ext>
            </a:extLst>
          </p:cNvPr>
          <p:cNvSpPr txBox="1"/>
          <p:nvPr/>
        </p:nvSpPr>
        <p:spPr>
          <a:xfrm>
            <a:off x="8649072" y="4433483"/>
            <a:ext cx="2704013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검색된 단어로 </a:t>
            </a:r>
            <a:r>
              <a:rPr lang="en-US" altLang="ko-KR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TMDB</a:t>
            </a:r>
            <a:r>
              <a:rPr lang="ko-KR" altLang="en-US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에서 찾아지는 영화들을 이전의 과정들을 거쳐서 보여줌</a:t>
            </a:r>
            <a:r>
              <a:rPr lang="en-US" altLang="ko-KR" sz="1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600" b="1" dirty="0">
              <a:solidFill>
                <a:srgbClr val="292938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9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D5147E-9BB9-4724-BD9E-AB354B501F83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2606857" y="2820787"/>
            <a:ext cx="6457052" cy="0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41C6C595-8BD7-46EF-956A-9790EAA2B729}"/>
              </a:ext>
            </a:extLst>
          </p:cNvPr>
          <p:cNvSpPr/>
          <p:nvPr/>
        </p:nvSpPr>
        <p:spPr>
          <a:xfrm>
            <a:off x="897891" y="1966304"/>
            <a:ext cx="1708966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영화 선택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1D4DA89-45A5-46A7-8E8D-0EEDB6499383}"/>
              </a:ext>
            </a:extLst>
          </p:cNvPr>
          <p:cNvSpPr/>
          <p:nvPr/>
        </p:nvSpPr>
        <p:spPr>
          <a:xfrm>
            <a:off x="3276213" y="1758392"/>
            <a:ext cx="2124792" cy="2124790"/>
          </a:xfrm>
          <a:prstGeom prst="ellipse">
            <a:avLst/>
          </a:prstGeom>
          <a:solidFill>
            <a:srgbClr val="292938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상영시간표 입력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유효성 검사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1FAFE0E-BAC7-4785-B93B-FB3C3B56C7EF}"/>
              </a:ext>
            </a:extLst>
          </p:cNvPr>
          <p:cNvSpPr/>
          <p:nvPr/>
        </p:nvSpPr>
        <p:spPr>
          <a:xfrm>
            <a:off x="6170061" y="1758392"/>
            <a:ext cx="2124792" cy="2124790"/>
          </a:xfrm>
          <a:prstGeom prst="ellipse">
            <a:avLst/>
          </a:prstGeom>
          <a:solidFill>
            <a:srgbClr val="292938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rPr>
              <a:t>서버에서의 유효성 검사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E7C9ED-D9D0-4BCB-8A4C-D532A77935C9}"/>
              </a:ext>
            </a:extLst>
          </p:cNvPr>
          <p:cNvSpPr/>
          <p:nvPr/>
        </p:nvSpPr>
        <p:spPr>
          <a:xfrm>
            <a:off x="9063909" y="1758392"/>
            <a:ext cx="2124792" cy="2124790"/>
          </a:xfrm>
          <a:prstGeom prst="ellipse">
            <a:avLst/>
          </a:prstGeom>
          <a:noFill/>
          <a:ln w="9525" cap="rnd">
            <a:solidFill>
              <a:srgbClr val="292938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D57360-C229-4BF9-B3BF-E5DB88B6E868}"/>
              </a:ext>
            </a:extLst>
          </p:cNvPr>
          <p:cNvSpPr/>
          <p:nvPr/>
        </p:nvSpPr>
        <p:spPr>
          <a:xfrm>
            <a:off x="9251576" y="1966304"/>
            <a:ext cx="1729211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Butter DB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상영시간표 등록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EB3D68-C107-4C13-9ADA-CA6999980E18}"/>
              </a:ext>
            </a:extLst>
          </p:cNvPr>
          <p:cNvCxnSpPr>
            <a:cxnSpLocks/>
          </p:cNvCxnSpPr>
          <p:nvPr/>
        </p:nvCxnSpPr>
        <p:spPr>
          <a:xfrm>
            <a:off x="6370003" y="4379363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19145C-5F76-481A-9326-33E02E69B42D}"/>
              </a:ext>
            </a:extLst>
          </p:cNvPr>
          <p:cNvCxnSpPr>
            <a:cxnSpLocks/>
          </p:cNvCxnSpPr>
          <p:nvPr/>
        </p:nvCxnSpPr>
        <p:spPr>
          <a:xfrm>
            <a:off x="3476155" y="4379363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C7FE2A-011F-4D0D-A1B1-860A85CC1568}"/>
              </a:ext>
            </a:extLst>
          </p:cNvPr>
          <p:cNvSpPr txBox="1"/>
          <p:nvPr/>
        </p:nvSpPr>
        <p:spPr>
          <a:xfrm>
            <a:off x="3276213" y="4725685"/>
            <a:ext cx="212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등록하고자 하는 한 영화의 상영시간표에 한해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5D305-FD87-468C-B2C9-67F7EC391214}"/>
              </a:ext>
            </a:extLst>
          </p:cNvPr>
          <p:cNvSpPr txBox="1"/>
          <p:nvPr/>
        </p:nvSpPr>
        <p:spPr>
          <a:xfrm>
            <a:off x="6050287" y="4725685"/>
            <a:ext cx="2364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Butter 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 저장되어 있는 모든 상영시간표에 한해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413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B5A39CC-0B35-4CB8-8F75-9F4F176EFE47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Arial" panose="020B0604020202020204" pitchFamily="34" charset="0"/>
              </a:rPr>
              <a:t>     </a:t>
            </a:r>
            <a:r>
              <a:rPr lang="ko-KR" altLang="en-US" sz="28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상영시간표 등록 기준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D7D854-2D6F-4881-8C62-BC75A86AC058}"/>
              </a:ext>
            </a:extLst>
          </p:cNvPr>
          <p:cNvSpPr/>
          <p:nvPr/>
        </p:nvSpPr>
        <p:spPr>
          <a:xfrm>
            <a:off x="557580" y="533245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9E8802-933C-42BB-A288-6F90C3E277E1}"/>
              </a:ext>
            </a:extLst>
          </p:cNvPr>
          <p:cNvSpPr/>
          <p:nvPr/>
        </p:nvSpPr>
        <p:spPr>
          <a:xfrm>
            <a:off x="4455459" y="3845859"/>
            <a:ext cx="3030070" cy="591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6D4F4E-E410-4C0F-BD87-12C71978A76C}"/>
              </a:ext>
            </a:extLst>
          </p:cNvPr>
          <p:cNvSpPr/>
          <p:nvPr/>
        </p:nvSpPr>
        <p:spPr>
          <a:xfrm>
            <a:off x="6795250" y="3996023"/>
            <a:ext cx="3030070" cy="591659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2EF677-01E6-490A-8852-E39756AAAF41}"/>
              </a:ext>
            </a:extLst>
          </p:cNvPr>
          <p:cNvSpPr/>
          <p:nvPr/>
        </p:nvSpPr>
        <p:spPr>
          <a:xfrm>
            <a:off x="2366682" y="4020670"/>
            <a:ext cx="3030070" cy="591659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4CB270-B744-4CCE-8EBC-7512F37C821F}"/>
              </a:ext>
            </a:extLst>
          </p:cNvPr>
          <p:cNvCxnSpPr>
            <a:cxnSpLocks/>
          </p:cNvCxnSpPr>
          <p:nvPr/>
        </p:nvCxnSpPr>
        <p:spPr>
          <a:xfrm>
            <a:off x="1434353" y="4204447"/>
            <a:ext cx="9323294" cy="0"/>
          </a:xfrm>
          <a:prstGeom prst="line">
            <a:avLst/>
          </a:prstGeom>
          <a:ln w="28575"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2D566C-0580-49E1-8D29-804E052EF88E}"/>
              </a:ext>
            </a:extLst>
          </p:cNvPr>
          <p:cNvSpPr txBox="1"/>
          <p:nvPr/>
        </p:nvSpPr>
        <p:spPr>
          <a:xfrm>
            <a:off x="4715435" y="3836894"/>
            <a:ext cx="2599765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기존 상영시간표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383362-364A-4634-98D3-651625B75554}"/>
              </a:ext>
            </a:extLst>
          </p:cNvPr>
          <p:cNvSpPr/>
          <p:nvPr/>
        </p:nvSpPr>
        <p:spPr>
          <a:xfrm>
            <a:off x="566853" y="1219202"/>
            <a:ext cx="1279876" cy="313764"/>
          </a:xfrm>
          <a:prstGeom prst="rect">
            <a:avLst/>
          </a:pr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522CD-81BD-4C37-8AC4-9074260FFFCD}"/>
              </a:ext>
            </a:extLst>
          </p:cNvPr>
          <p:cNvSpPr txBox="1"/>
          <p:nvPr/>
        </p:nvSpPr>
        <p:spPr>
          <a:xfrm>
            <a:off x="2043953" y="1237584"/>
            <a:ext cx="1999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등록하고자 하는 상영시간표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F4B94084-2589-40A0-95ED-CF38BE40DDEC}"/>
              </a:ext>
            </a:extLst>
          </p:cNvPr>
          <p:cNvSpPr/>
          <p:nvPr/>
        </p:nvSpPr>
        <p:spPr>
          <a:xfrm rot="2649556">
            <a:off x="3620975" y="3929753"/>
            <a:ext cx="762432" cy="773490"/>
          </a:xfrm>
          <a:prstGeom prst="plus">
            <a:avLst>
              <a:gd name="adj" fmla="val 35204"/>
            </a:avLst>
          </a:pr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BE6B4954-F857-412C-8477-392BB203BF8A}"/>
              </a:ext>
            </a:extLst>
          </p:cNvPr>
          <p:cNvSpPr/>
          <p:nvPr/>
        </p:nvSpPr>
        <p:spPr>
          <a:xfrm rot="2649556">
            <a:off x="7929069" y="3929754"/>
            <a:ext cx="762432" cy="773490"/>
          </a:xfrm>
          <a:prstGeom prst="plus">
            <a:avLst>
              <a:gd name="adj" fmla="val 35204"/>
            </a:avLst>
          </a:pr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3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6" grpId="1" animBg="1"/>
      <p:bldP spid="12" grpId="0" animBg="1"/>
      <p:bldP spid="12" grpId="1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91F6511-1BE9-4A1C-9C04-6D054D5D0EFB}"/>
              </a:ext>
            </a:extLst>
          </p:cNvPr>
          <p:cNvSpPr/>
          <p:nvPr/>
        </p:nvSpPr>
        <p:spPr>
          <a:xfrm>
            <a:off x="359402" y="360000"/>
            <a:ext cx="11473199" cy="6498000"/>
          </a:xfrm>
          <a:custGeom>
            <a:avLst/>
            <a:gdLst>
              <a:gd name="connsiteX0" fmla="*/ 239879 w 11473199"/>
              <a:gd name="connsiteY0" fmla="*/ 157639 h 6498000"/>
              <a:gd name="connsiteX1" fmla="*/ 180803 w 11473199"/>
              <a:gd name="connsiteY1" fmla="*/ 216716 h 6498000"/>
              <a:gd name="connsiteX2" fmla="*/ 239879 w 11473199"/>
              <a:gd name="connsiteY2" fmla="*/ 275793 h 6498000"/>
              <a:gd name="connsiteX3" fmla="*/ 298957 w 11473199"/>
              <a:gd name="connsiteY3" fmla="*/ 216716 h 6498000"/>
              <a:gd name="connsiteX4" fmla="*/ 239879 w 11473199"/>
              <a:gd name="connsiteY4" fmla="*/ 157639 h 6498000"/>
              <a:gd name="connsiteX5" fmla="*/ 496429 w 11473199"/>
              <a:gd name="connsiteY5" fmla="*/ 157639 h 6498000"/>
              <a:gd name="connsiteX6" fmla="*/ 437352 w 11473199"/>
              <a:gd name="connsiteY6" fmla="*/ 216716 h 6498000"/>
              <a:gd name="connsiteX7" fmla="*/ 496429 w 11473199"/>
              <a:gd name="connsiteY7" fmla="*/ 275793 h 6498000"/>
              <a:gd name="connsiteX8" fmla="*/ 555506 w 11473199"/>
              <a:gd name="connsiteY8" fmla="*/ 216716 h 6498000"/>
              <a:gd name="connsiteX9" fmla="*/ 496429 w 11473199"/>
              <a:gd name="connsiteY9" fmla="*/ 157639 h 6498000"/>
              <a:gd name="connsiteX10" fmla="*/ 752979 w 11473199"/>
              <a:gd name="connsiteY10" fmla="*/ 157639 h 6498000"/>
              <a:gd name="connsiteX11" fmla="*/ 693902 w 11473199"/>
              <a:gd name="connsiteY11" fmla="*/ 216716 h 6498000"/>
              <a:gd name="connsiteX12" fmla="*/ 752979 w 11473199"/>
              <a:gd name="connsiteY12" fmla="*/ 275793 h 6498000"/>
              <a:gd name="connsiteX13" fmla="*/ 812056 w 11473199"/>
              <a:gd name="connsiteY13" fmla="*/ 216716 h 6498000"/>
              <a:gd name="connsiteX14" fmla="*/ 752979 w 11473199"/>
              <a:gd name="connsiteY14" fmla="*/ 157639 h 6498000"/>
              <a:gd name="connsiteX15" fmla="*/ 0 w 11473199"/>
              <a:gd name="connsiteY15" fmla="*/ 0 h 6498000"/>
              <a:gd name="connsiteX16" fmla="*/ 11473199 w 11473199"/>
              <a:gd name="connsiteY16" fmla="*/ 0 h 6498000"/>
              <a:gd name="connsiteX17" fmla="*/ 11473199 w 11473199"/>
              <a:gd name="connsiteY17" fmla="*/ 6498000 h 6498000"/>
              <a:gd name="connsiteX18" fmla="*/ 11406599 w 11473199"/>
              <a:gd name="connsiteY18" fmla="*/ 6498000 h 6498000"/>
              <a:gd name="connsiteX19" fmla="*/ 11406599 w 11473199"/>
              <a:gd name="connsiteY19" fmla="*/ 441914 h 6498000"/>
              <a:gd name="connsiteX20" fmla="*/ 66600 w 11473199"/>
              <a:gd name="connsiteY20" fmla="*/ 441914 h 6498000"/>
              <a:gd name="connsiteX21" fmla="*/ 66600 w 11473199"/>
              <a:gd name="connsiteY21" fmla="*/ 6498000 h 6498000"/>
              <a:gd name="connsiteX22" fmla="*/ 0 w 11473199"/>
              <a:gd name="connsiteY22" fmla="*/ 6498000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73199" h="6498000">
                <a:moveTo>
                  <a:pt x="239879" y="157639"/>
                </a:moveTo>
                <a:cubicBezTo>
                  <a:pt x="207253" y="157639"/>
                  <a:pt x="180803" y="184089"/>
                  <a:pt x="180803" y="216716"/>
                </a:cubicBezTo>
                <a:cubicBezTo>
                  <a:pt x="180803" y="249343"/>
                  <a:pt x="207253" y="275793"/>
                  <a:pt x="239879" y="275793"/>
                </a:cubicBezTo>
                <a:cubicBezTo>
                  <a:pt x="272507" y="275793"/>
                  <a:pt x="298957" y="249343"/>
                  <a:pt x="298957" y="216716"/>
                </a:cubicBezTo>
                <a:cubicBezTo>
                  <a:pt x="298957" y="184089"/>
                  <a:pt x="272507" y="157639"/>
                  <a:pt x="239879" y="157639"/>
                </a:cubicBezTo>
                <a:close/>
                <a:moveTo>
                  <a:pt x="496429" y="157639"/>
                </a:moveTo>
                <a:cubicBezTo>
                  <a:pt x="463802" y="157639"/>
                  <a:pt x="437352" y="184089"/>
                  <a:pt x="437352" y="216716"/>
                </a:cubicBezTo>
                <a:cubicBezTo>
                  <a:pt x="437352" y="249343"/>
                  <a:pt x="463802" y="275793"/>
                  <a:pt x="496429" y="275793"/>
                </a:cubicBezTo>
                <a:cubicBezTo>
                  <a:pt x="529056" y="275793"/>
                  <a:pt x="555506" y="249343"/>
                  <a:pt x="555506" y="216716"/>
                </a:cubicBezTo>
                <a:cubicBezTo>
                  <a:pt x="555506" y="184089"/>
                  <a:pt x="529056" y="157639"/>
                  <a:pt x="496429" y="157639"/>
                </a:cubicBezTo>
                <a:close/>
                <a:moveTo>
                  <a:pt x="752979" y="157639"/>
                </a:moveTo>
                <a:cubicBezTo>
                  <a:pt x="720352" y="157639"/>
                  <a:pt x="693902" y="184089"/>
                  <a:pt x="693902" y="216716"/>
                </a:cubicBezTo>
                <a:cubicBezTo>
                  <a:pt x="693902" y="249343"/>
                  <a:pt x="720352" y="275793"/>
                  <a:pt x="752979" y="275793"/>
                </a:cubicBezTo>
                <a:cubicBezTo>
                  <a:pt x="785606" y="275793"/>
                  <a:pt x="812056" y="249343"/>
                  <a:pt x="812056" y="216716"/>
                </a:cubicBezTo>
                <a:cubicBezTo>
                  <a:pt x="812056" y="184089"/>
                  <a:pt x="785606" y="157639"/>
                  <a:pt x="752979" y="157639"/>
                </a:cubicBezTo>
                <a:close/>
                <a:moveTo>
                  <a:pt x="0" y="0"/>
                </a:moveTo>
                <a:lnTo>
                  <a:pt x="11473199" y="0"/>
                </a:lnTo>
                <a:lnTo>
                  <a:pt x="11473199" y="6498000"/>
                </a:lnTo>
                <a:lnTo>
                  <a:pt x="11406599" y="6498000"/>
                </a:lnTo>
                <a:lnTo>
                  <a:pt x="11406599" y="441914"/>
                </a:lnTo>
                <a:lnTo>
                  <a:pt x="66600" y="441914"/>
                </a:lnTo>
                <a:lnTo>
                  <a:pt x="66600" y="6498000"/>
                </a:lnTo>
                <a:lnTo>
                  <a:pt x="0" y="6498000"/>
                </a:lnTo>
                <a:close/>
              </a:path>
            </a:pathLst>
          </a:custGeom>
          <a:gradFill>
            <a:gsLst>
              <a:gs pos="53000">
                <a:srgbClr val="292938"/>
              </a:gs>
              <a:gs pos="98000">
                <a:srgbClr val="292938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83F961-D55F-4369-8846-0BF1BF4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1" y="738623"/>
            <a:ext cx="11446497" cy="516522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8F9508-C666-424C-B35A-9B25E0A3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6011029"/>
            <a:ext cx="248964" cy="18075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F8E038D-3ECE-4619-B651-C5C9C742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243" y="6011028"/>
            <a:ext cx="248964" cy="18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3BFCA-5DBA-484C-8DF6-995B29B2AE77}"/>
              </a:ext>
            </a:extLst>
          </p:cNvPr>
          <p:cNvSpPr txBox="1"/>
          <p:nvPr/>
        </p:nvSpPr>
        <p:spPr>
          <a:xfrm>
            <a:off x="1344706" y="399224"/>
            <a:ext cx="382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phant"/>
                <a:cs typeface="+mn-cs"/>
              </a:rPr>
              <a:t>Client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상영시간표 유효성 검사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D66F-7C80-449F-B077-0FFC74ADF641}"/>
              </a:ext>
            </a:extLst>
          </p:cNvPr>
          <p:cNvSpPr txBox="1"/>
          <p:nvPr/>
        </p:nvSpPr>
        <p:spPr>
          <a:xfrm>
            <a:off x="1506660" y="6011028"/>
            <a:ext cx="936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List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에서 선택한 상영관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가 같으면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시간데이터만을 가지고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Date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객체를 만들어 비교하는 방식으로 유효성 검사를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852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91F6511-1BE9-4A1C-9C04-6D054D5D0EFB}"/>
              </a:ext>
            </a:extLst>
          </p:cNvPr>
          <p:cNvSpPr/>
          <p:nvPr/>
        </p:nvSpPr>
        <p:spPr>
          <a:xfrm>
            <a:off x="359402" y="360000"/>
            <a:ext cx="11473199" cy="6498000"/>
          </a:xfrm>
          <a:custGeom>
            <a:avLst/>
            <a:gdLst>
              <a:gd name="connsiteX0" fmla="*/ 239879 w 11473199"/>
              <a:gd name="connsiteY0" fmla="*/ 157639 h 6498000"/>
              <a:gd name="connsiteX1" fmla="*/ 180803 w 11473199"/>
              <a:gd name="connsiteY1" fmla="*/ 216716 h 6498000"/>
              <a:gd name="connsiteX2" fmla="*/ 239879 w 11473199"/>
              <a:gd name="connsiteY2" fmla="*/ 275793 h 6498000"/>
              <a:gd name="connsiteX3" fmla="*/ 298957 w 11473199"/>
              <a:gd name="connsiteY3" fmla="*/ 216716 h 6498000"/>
              <a:gd name="connsiteX4" fmla="*/ 239879 w 11473199"/>
              <a:gd name="connsiteY4" fmla="*/ 157639 h 6498000"/>
              <a:gd name="connsiteX5" fmla="*/ 496429 w 11473199"/>
              <a:gd name="connsiteY5" fmla="*/ 157639 h 6498000"/>
              <a:gd name="connsiteX6" fmla="*/ 437352 w 11473199"/>
              <a:gd name="connsiteY6" fmla="*/ 216716 h 6498000"/>
              <a:gd name="connsiteX7" fmla="*/ 496429 w 11473199"/>
              <a:gd name="connsiteY7" fmla="*/ 275793 h 6498000"/>
              <a:gd name="connsiteX8" fmla="*/ 555506 w 11473199"/>
              <a:gd name="connsiteY8" fmla="*/ 216716 h 6498000"/>
              <a:gd name="connsiteX9" fmla="*/ 496429 w 11473199"/>
              <a:gd name="connsiteY9" fmla="*/ 157639 h 6498000"/>
              <a:gd name="connsiteX10" fmla="*/ 752979 w 11473199"/>
              <a:gd name="connsiteY10" fmla="*/ 157639 h 6498000"/>
              <a:gd name="connsiteX11" fmla="*/ 693902 w 11473199"/>
              <a:gd name="connsiteY11" fmla="*/ 216716 h 6498000"/>
              <a:gd name="connsiteX12" fmla="*/ 752979 w 11473199"/>
              <a:gd name="connsiteY12" fmla="*/ 275793 h 6498000"/>
              <a:gd name="connsiteX13" fmla="*/ 812056 w 11473199"/>
              <a:gd name="connsiteY13" fmla="*/ 216716 h 6498000"/>
              <a:gd name="connsiteX14" fmla="*/ 752979 w 11473199"/>
              <a:gd name="connsiteY14" fmla="*/ 157639 h 6498000"/>
              <a:gd name="connsiteX15" fmla="*/ 0 w 11473199"/>
              <a:gd name="connsiteY15" fmla="*/ 0 h 6498000"/>
              <a:gd name="connsiteX16" fmla="*/ 11473199 w 11473199"/>
              <a:gd name="connsiteY16" fmla="*/ 0 h 6498000"/>
              <a:gd name="connsiteX17" fmla="*/ 11473199 w 11473199"/>
              <a:gd name="connsiteY17" fmla="*/ 6498000 h 6498000"/>
              <a:gd name="connsiteX18" fmla="*/ 11406599 w 11473199"/>
              <a:gd name="connsiteY18" fmla="*/ 6498000 h 6498000"/>
              <a:gd name="connsiteX19" fmla="*/ 11406599 w 11473199"/>
              <a:gd name="connsiteY19" fmla="*/ 441914 h 6498000"/>
              <a:gd name="connsiteX20" fmla="*/ 66600 w 11473199"/>
              <a:gd name="connsiteY20" fmla="*/ 441914 h 6498000"/>
              <a:gd name="connsiteX21" fmla="*/ 66600 w 11473199"/>
              <a:gd name="connsiteY21" fmla="*/ 6498000 h 6498000"/>
              <a:gd name="connsiteX22" fmla="*/ 0 w 11473199"/>
              <a:gd name="connsiteY22" fmla="*/ 6498000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73199" h="6498000">
                <a:moveTo>
                  <a:pt x="239879" y="157639"/>
                </a:moveTo>
                <a:cubicBezTo>
                  <a:pt x="207253" y="157639"/>
                  <a:pt x="180803" y="184089"/>
                  <a:pt x="180803" y="216716"/>
                </a:cubicBezTo>
                <a:cubicBezTo>
                  <a:pt x="180803" y="249343"/>
                  <a:pt x="207253" y="275793"/>
                  <a:pt x="239879" y="275793"/>
                </a:cubicBezTo>
                <a:cubicBezTo>
                  <a:pt x="272507" y="275793"/>
                  <a:pt x="298957" y="249343"/>
                  <a:pt x="298957" y="216716"/>
                </a:cubicBezTo>
                <a:cubicBezTo>
                  <a:pt x="298957" y="184089"/>
                  <a:pt x="272507" y="157639"/>
                  <a:pt x="239879" y="157639"/>
                </a:cubicBezTo>
                <a:close/>
                <a:moveTo>
                  <a:pt x="496429" y="157639"/>
                </a:moveTo>
                <a:cubicBezTo>
                  <a:pt x="463802" y="157639"/>
                  <a:pt x="437352" y="184089"/>
                  <a:pt x="437352" y="216716"/>
                </a:cubicBezTo>
                <a:cubicBezTo>
                  <a:pt x="437352" y="249343"/>
                  <a:pt x="463802" y="275793"/>
                  <a:pt x="496429" y="275793"/>
                </a:cubicBezTo>
                <a:cubicBezTo>
                  <a:pt x="529056" y="275793"/>
                  <a:pt x="555506" y="249343"/>
                  <a:pt x="555506" y="216716"/>
                </a:cubicBezTo>
                <a:cubicBezTo>
                  <a:pt x="555506" y="184089"/>
                  <a:pt x="529056" y="157639"/>
                  <a:pt x="496429" y="157639"/>
                </a:cubicBezTo>
                <a:close/>
                <a:moveTo>
                  <a:pt x="752979" y="157639"/>
                </a:moveTo>
                <a:cubicBezTo>
                  <a:pt x="720352" y="157639"/>
                  <a:pt x="693902" y="184089"/>
                  <a:pt x="693902" y="216716"/>
                </a:cubicBezTo>
                <a:cubicBezTo>
                  <a:pt x="693902" y="249343"/>
                  <a:pt x="720352" y="275793"/>
                  <a:pt x="752979" y="275793"/>
                </a:cubicBezTo>
                <a:cubicBezTo>
                  <a:pt x="785606" y="275793"/>
                  <a:pt x="812056" y="249343"/>
                  <a:pt x="812056" y="216716"/>
                </a:cubicBezTo>
                <a:cubicBezTo>
                  <a:pt x="812056" y="184089"/>
                  <a:pt x="785606" y="157639"/>
                  <a:pt x="752979" y="157639"/>
                </a:cubicBezTo>
                <a:close/>
                <a:moveTo>
                  <a:pt x="0" y="0"/>
                </a:moveTo>
                <a:lnTo>
                  <a:pt x="11473199" y="0"/>
                </a:lnTo>
                <a:lnTo>
                  <a:pt x="11473199" y="6498000"/>
                </a:lnTo>
                <a:lnTo>
                  <a:pt x="11406599" y="6498000"/>
                </a:lnTo>
                <a:lnTo>
                  <a:pt x="11406599" y="441914"/>
                </a:lnTo>
                <a:lnTo>
                  <a:pt x="66600" y="441914"/>
                </a:lnTo>
                <a:lnTo>
                  <a:pt x="66600" y="6498000"/>
                </a:lnTo>
                <a:lnTo>
                  <a:pt x="0" y="6498000"/>
                </a:lnTo>
                <a:close/>
              </a:path>
            </a:pathLst>
          </a:custGeom>
          <a:gradFill>
            <a:gsLst>
              <a:gs pos="53000">
                <a:srgbClr val="292938"/>
              </a:gs>
              <a:gs pos="98000">
                <a:srgbClr val="292938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Elephant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F961-D55F-4369-8846-0BF1BF4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211" y="768556"/>
            <a:ext cx="9993578" cy="516522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8F9508-C666-424C-B35A-9B25E0A3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6011029"/>
            <a:ext cx="248964" cy="18075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F8E038D-3ECE-4619-B651-C5C9C742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243" y="6011028"/>
            <a:ext cx="248964" cy="18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3BFCA-5DBA-484C-8DF6-995B29B2AE77}"/>
              </a:ext>
            </a:extLst>
          </p:cNvPr>
          <p:cNvSpPr txBox="1"/>
          <p:nvPr/>
        </p:nvSpPr>
        <p:spPr>
          <a:xfrm>
            <a:off x="1344706" y="399224"/>
            <a:ext cx="382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phant"/>
                <a:cs typeface="+mn-cs"/>
              </a:rPr>
              <a:t>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상영시간표 유효성 검사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69D6D-1745-4B4C-9EE2-F583117491AD}"/>
              </a:ext>
            </a:extLst>
          </p:cNvPr>
          <p:cNvSpPr txBox="1"/>
          <p:nvPr/>
        </p:nvSpPr>
        <p:spPr>
          <a:xfrm>
            <a:off x="1506660" y="6041945"/>
            <a:ext cx="936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TimeTable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 Table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에 저장되어 있는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Elephant"/>
                <a:cs typeface="+mn-cs"/>
              </a:rPr>
              <a:t>data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와 하나라도 겹치면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38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저장하지 못하게끔 유효성 검사를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979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BF8D51-1D0F-4727-8B8B-839EFF75CB71}"/>
              </a:ext>
            </a:extLst>
          </p:cNvPr>
          <p:cNvSpPr/>
          <p:nvPr/>
        </p:nvSpPr>
        <p:spPr>
          <a:xfrm>
            <a:off x="930836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25FEAB-A752-4313-828E-F96B16617C1A}"/>
              </a:ext>
            </a:extLst>
          </p:cNvPr>
          <p:cNvSpPr/>
          <p:nvPr/>
        </p:nvSpPr>
        <p:spPr>
          <a:xfrm>
            <a:off x="2518318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55301821-8A91-4E2D-94FE-7864ECDD6AD3}"/>
              </a:ext>
            </a:extLst>
          </p:cNvPr>
          <p:cNvSpPr txBox="1"/>
          <p:nvPr/>
        </p:nvSpPr>
        <p:spPr>
          <a:xfrm>
            <a:off x="2823881" y="4199117"/>
            <a:ext cx="2312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292938"/>
                </a:solidFill>
              </a:rPr>
              <a:t>인증번호를</a:t>
            </a:r>
            <a:endParaRPr lang="en-US" altLang="ko-KR" sz="1400" dirty="0">
              <a:solidFill>
                <a:srgbClr val="292938"/>
              </a:solidFill>
            </a:endParaRPr>
          </a:p>
          <a:p>
            <a:pPr algn="ctr"/>
            <a:r>
              <a:rPr lang="ko-KR" altLang="en-US" sz="1400" dirty="0">
                <a:solidFill>
                  <a:srgbClr val="292938"/>
                </a:solidFill>
              </a:rPr>
              <a:t>발송하고 인증확인 </a:t>
            </a:r>
            <a:endParaRPr lang="en-US" altLang="ko-KR" sz="1400" dirty="0">
              <a:solidFill>
                <a:srgbClr val="292938"/>
              </a:solidFill>
            </a:endParaRPr>
          </a:p>
          <a:p>
            <a:pPr algn="ctr"/>
            <a:endParaRPr lang="en-US" altLang="ko-KR" sz="1400" dirty="0">
              <a:solidFill>
                <a:srgbClr val="292938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2552457" y="3670913"/>
            <a:ext cx="28733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292938"/>
                </a:solidFill>
              </a:rPr>
              <a:t>휴대폰번호 인증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D17793-5543-464C-96E4-1C41286A48E1}"/>
              </a:ext>
            </a:extLst>
          </p:cNvPr>
          <p:cNvSpPr/>
          <p:nvPr/>
        </p:nvSpPr>
        <p:spPr>
          <a:xfrm>
            <a:off x="6693143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7B6B-5D56-4FA6-A016-13EC7A1E94A8}"/>
              </a:ext>
            </a:extLst>
          </p:cNvPr>
          <p:cNvSpPr/>
          <p:nvPr/>
        </p:nvSpPr>
        <p:spPr>
          <a:xfrm>
            <a:off x="8241739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33337307-8050-4E63-AF56-1FD41E84781D}"/>
              </a:ext>
            </a:extLst>
          </p:cNvPr>
          <p:cNvSpPr txBox="1"/>
          <p:nvPr/>
        </p:nvSpPr>
        <p:spPr>
          <a:xfrm>
            <a:off x="8907743" y="4285784"/>
            <a:ext cx="287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로그인 상태를 확인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558A12-11B8-4356-910D-C49786697478}"/>
              </a:ext>
            </a:extLst>
          </p:cNvPr>
          <p:cNvSpPr/>
          <p:nvPr/>
        </p:nvSpPr>
        <p:spPr>
          <a:xfrm>
            <a:off x="8314764" y="3670914"/>
            <a:ext cx="28733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292938"/>
                </a:solidFill>
              </a:rPr>
              <a:t>로그인 유지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761536-F3FB-4833-9D7F-1DCC79F5E85F}"/>
              </a:ext>
            </a:extLst>
          </p:cNvPr>
          <p:cNvSpPr txBox="1"/>
          <p:nvPr/>
        </p:nvSpPr>
        <p:spPr>
          <a:xfrm>
            <a:off x="1608253" y="1567316"/>
            <a:ext cx="897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00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B3DB8B-2407-4A44-85EB-8B7EAC561F62}"/>
              </a:ext>
            </a:extLst>
          </p:cNvPr>
          <p:cNvSpPr/>
          <p:nvPr/>
        </p:nvSpPr>
        <p:spPr>
          <a:xfrm>
            <a:off x="1335741" y="1255059"/>
            <a:ext cx="2644588" cy="1174376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사용자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21CFCED-55DB-4D59-9C92-D6BDCB74F5AE}"/>
              </a:ext>
            </a:extLst>
          </p:cNvPr>
          <p:cNvSpPr/>
          <p:nvPr/>
        </p:nvSpPr>
        <p:spPr>
          <a:xfrm>
            <a:off x="7082117" y="1159604"/>
            <a:ext cx="3245223" cy="1353670"/>
          </a:xfrm>
          <a:prstGeom prst="diamond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E700B57-AAB7-40FE-8769-DDE661890E8B}"/>
              </a:ext>
            </a:extLst>
          </p:cNvPr>
          <p:cNvSpPr/>
          <p:nvPr/>
        </p:nvSpPr>
        <p:spPr>
          <a:xfrm>
            <a:off x="6956612" y="4926105"/>
            <a:ext cx="3496235" cy="1506070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네이버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245FB-4CB3-4176-9471-1825549200E1}"/>
              </a:ext>
            </a:extLst>
          </p:cNvPr>
          <p:cNvSpPr txBox="1"/>
          <p:nvPr/>
        </p:nvSpPr>
        <p:spPr>
          <a:xfrm>
            <a:off x="4392705" y="652891"/>
            <a:ext cx="273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수신 핸드폰 번호 보냄</a:t>
            </a:r>
          </a:p>
        </p:txBody>
      </p:sp>
      <p:sp>
        <p:nvSpPr>
          <p:cNvPr id="17" name="오각형 16">
            <a:extLst>
              <a:ext uri="{FF2B5EF4-FFF2-40B4-BE49-F238E27FC236}">
                <a16:creationId xmlns:a16="http://schemas.microsoft.com/office/drawing/2014/main" id="{5DB4967D-D684-427E-BD56-C053B2D6F179}"/>
              </a:ext>
            </a:extLst>
          </p:cNvPr>
          <p:cNvSpPr/>
          <p:nvPr/>
        </p:nvSpPr>
        <p:spPr>
          <a:xfrm>
            <a:off x="874058" y="4926105"/>
            <a:ext cx="3496235" cy="1353670"/>
          </a:xfrm>
          <a:prstGeom prst="pentagon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endParaRPr lang="ko-KR" altLang="en-US" sz="4000" b="1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B591EA5-D2CD-4D78-BB90-02A4A1C70D84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8704729" y="2513274"/>
            <a:ext cx="1" cy="24128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BE8C40-C305-473C-986C-4F25E3DCF83E}"/>
              </a:ext>
            </a:extLst>
          </p:cNvPr>
          <p:cNvCxnSpPr>
            <a:stCxn id="4" idx="2"/>
            <a:endCxn id="2" idx="2"/>
          </p:cNvCxnSpPr>
          <p:nvPr/>
        </p:nvCxnSpPr>
        <p:spPr>
          <a:xfrm flipH="1" flipV="1">
            <a:off x="2658035" y="2429435"/>
            <a:ext cx="4298577" cy="324970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EA7434-3737-4E08-A4E8-856E0E243378}"/>
              </a:ext>
            </a:extLst>
          </p:cNvPr>
          <p:cNvSpPr txBox="1"/>
          <p:nvPr/>
        </p:nvSpPr>
        <p:spPr>
          <a:xfrm>
            <a:off x="5988422" y="3498305"/>
            <a:ext cx="268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생성시간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휴대폰 번호는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담음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B173C-7B4B-452C-BAFF-87848B5583B4}"/>
              </a:ext>
            </a:extLst>
          </p:cNvPr>
          <p:cNvSpPr txBox="1"/>
          <p:nvPr/>
        </p:nvSpPr>
        <p:spPr>
          <a:xfrm>
            <a:off x="8928848" y="342790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네이버에 수신 번호와 인증번호 전송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30BD9B-396A-4472-A8E1-730455F24FBD}"/>
              </a:ext>
            </a:extLst>
          </p:cNvPr>
          <p:cNvSpPr txBox="1"/>
          <p:nvPr/>
        </p:nvSpPr>
        <p:spPr>
          <a:xfrm>
            <a:off x="4858873" y="4745939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등록된 발신번호에서 수신번호로 메시지 전송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2078854-47DF-448F-90B2-62EFA5161D9D}"/>
              </a:ext>
            </a:extLst>
          </p:cNvPr>
          <p:cNvCxnSpPr>
            <a:stCxn id="2" idx="1"/>
            <a:endCxn id="2" idx="0"/>
          </p:cNvCxnSpPr>
          <p:nvPr/>
        </p:nvCxnSpPr>
        <p:spPr>
          <a:xfrm rot="10800000" flipH="1">
            <a:off x="1335741" y="1255059"/>
            <a:ext cx="1322294" cy="587188"/>
          </a:xfrm>
          <a:prstGeom prst="bentConnector4">
            <a:avLst>
              <a:gd name="adj1" fmla="val -55254"/>
              <a:gd name="adj2" fmla="val 142036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53B0A92-ECED-4801-A3CE-4DA99D47608C}"/>
              </a:ext>
            </a:extLst>
          </p:cNvPr>
          <p:cNvSpPr txBox="1"/>
          <p:nvPr/>
        </p:nvSpPr>
        <p:spPr>
          <a:xfrm>
            <a:off x="435231" y="255059"/>
            <a:ext cx="239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휴대폰으로    온 인증번호를 입력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594D1C0-1265-4583-83E4-88FE4D9153ED}"/>
              </a:ext>
            </a:extLst>
          </p:cNvPr>
          <p:cNvCxnSpPr>
            <a:cxnSpLocks/>
          </p:cNvCxnSpPr>
          <p:nvPr/>
        </p:nvCxnSpPr>
        <p:spPr>
          <a:xfrm flipV="1">
            <a:off x="4047564" y="1575822"/>
            <a:ext cx="3101788" cy="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79E807-EBE9-42F5-A321-3DFA25D191EC}"/>
              </a:ext>
            </a:extLst>
          </p:cNvPr>
          <p:cNvSpPr txBox="1"/>
          <p:nvPr/>
        </p:nvSpPr>
        <p:spPr>
          <a:xfrm>
            <a:off x="4652678" y="1121092"/>
            <a:ext cx="22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6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인증번호전송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52C82D9-6BBA-4CE5-97CC-B3FF22007877}"/>
              </a:ext>
            </a:extLst>
          </p:cNvPr>
          <p:cNvCxnSpPr>
            <a:cxnSpLocks/>
          </p:cNvCxnSpPr>
          <p:nvPr/>
        </p:nvCxnSpPr>
        <p:spPr>
          <a:xfrm flipH="1">
            <a:off x="3543304" y="2173062"/>
            <a:ext cx="4372532" cy="29236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CACECD-5280-4679-AB4C-6FDE17B9F34D}"/>
              </a:ext>
            </a:extLst>
          </p:cNvPr>
          <p:cNvCxnSpPr>
            <a:cxnSpLocks/>
          </p:cNvCxnSpPr>
          <p:nvPr/>
        </p:nvCxnSpPr>
        <p:spPr>
          <a:xfrm flipV="1">
            <a:off x="2949388" y="2073794"/>
            <a:ext cx="4522693" cy="29374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38C456E-5AD7-42FF-8E6C-43FD5A778028}"/>
              </a:ext>
            </a:extLst>
          </p:cNvPr>
          <p:cNvSpPr txBox="1"/>
          <p:nvPr/>
        </p:nvSpPr>
        <p:spPr>
          <a:xfrm>
            <a:off x="1465728" y="3651240"/>
            <a:ext cx="29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7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방금 담은 정보를 불러옴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9B1697A-3431-4297-8E1F-213751213E3E}"/>
              </a:ext>
            </a:extLst>
          </p:cNvPr>
          <p:cNvCxnSpPr>
            <a:stCxn id="3" idx="0"/>
            <a:endCxn id="3" idx="3"/>
          </p:cNvCxnSpPr>
          <p:nvPr/>
        </p:nvCxnSpPr>
        <p:spPr>
          <a:xfrm rot="16200000" flipH="1">
            <a:off x="9177616" y="686716"/>
            <a:ext cx="676835" cy="1622611"/>
          </a:xfrm>
          <a:prstGeom prst="bentConnector4">
            <a:avLst>
              <a:gd name="adj1" fmla="val -33775"/>
              <a:gd name="adj2" fmla="val 114088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1CED81C-1256-4775-B577-3E284C8339C1}"/>
              </a:ext>
            </a:extLst>
          </p:cNvPr>
          <p:cNvSpPr txBox="1"/>
          <p:nvPr/>
        </p:nvSpPr>
        <p:spPr>
          <a:xfrm>
            <a:off x="9081247" y="30883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9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 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받은 값과 비교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A72B48-6559-4CB9-8CF9-8B803146EF91}"/>
              </a:ext>
            </a:extLst>
          </p:cNvPr>
          <p:cNvSpPr txBox="1"/>
          <p:nvPr/>
        </p:nvSpPr>
        <p:spPr>
          <a:xfrm>
            <a:off x="4545106" y="2144626"/>
            <a:ext cx="20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10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결과값 반환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4DBB92F-A69A-456A-A3EA-DFEBC5F6F62B}"/>
              </a:ext>
            </a:extLst>
          </p:cNvPr>
          <p:cNvCxnSpPr/>
          <p:nvPr/>
        </p:nvCxnSpPr>
        <p:spPr>
          <a:xfrm flipH="1">
            <a:off x="4105834" y="1977826"/>
            <a:ext cx="290904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E66BCD-8E86-471F-A818-88C377FBCC6A}"/>
              </a:ext>
            </a:extLst>
          </p:cNvPr>
          <p:cNvSpPr txBox="1"/>
          <p:nvPr/>
        </p:nvSpPr>
        <p:spPr>
          <a:xfrm>
            <a:off x="5983938" y="423471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8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122500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8704FA-DF3C-4209-8B8C-3B7170F0AEF0}"/>
              </a:ext>
            </a:extLst>
          </p:cNvPr>
          <p:cNvSpPr/>
          <p:nvPr/>
        </p:nvSpPr>
        <p:spPr>
          <a:xfrm>
            <a:off x="1264024" y="1013012"/>
            <a:ext cx="3316941" cy="1120588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3F3F3"/>
                </a:solidFill>
                <a:latin typeface="+mj-lt"/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E02DCC-BDD2-40D1-B411-54C7510B453E}"/>
              </a:ext>
            </a:extLst>
          </p:cNvPr>
          <p:cNvSpPr/>
          <p:nvPr/>
        </p:nvSpPr>
        <p:spPr>
          <a:xfrm>
            <a:off x="1264024" y="4164107"/>
            <a:ext cx="3316941" cy="1120588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3F3F3"/>
                </a:solidFill>
                <a:latin typeface="+mj-lt"/>
              </a:rPr>
              <a:t>네이버 </a:t>
            </a:r>
            <a:r>
              <a:rPr lang="en-US" altLang="ko-KR" sz="2800" dirty="0">
                <a:solidFill>
                  <a:srgbClr val="F3F3F3"/>
                </a:solidFill>
                <a:latin typeface="+mj-lt"/>
              </a:rPr>
              <a:t>SENS</a:t>
            </a:r>
            <a:endParaRPr lang="ko-KR" altLang="en-US" sz="28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378A15-9CAE-4835-B8BD-39A7B683232F}"/>
              </a:ext>
            </a:extLst>
          </p:cNvPr>
          <p:cNvCxnSpPr>
            <a:cxnSpLocks/>
          </p:cNvCxnSpPr>
          <p:nvPr/>
        </p:nvCxnSpPr>
        <p:spPr>
          <a:xfrm>
            <a:off x="2877670" y="2133600"/>
            <a:ext cx="0" cy="2030507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F580-3702-4279-8B09-D751B930CA58}"/>
              </a:ext>
            </a:extLst>
          </p:cNvPr>
          <p:cNvSpPr txBox="1"/>
          <p:nvPr/>
        </p:nvSpPr>
        <p:spPr>
          <a:xfrm>
            <a:off x="3065929" y="2963530"/>
            <a:ext cx="30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인증번호와 수신번호 전송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6506C2-5D35-4E05-940D-BEB64798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279713"/>
            <a:ext cx="5226841" cy="4004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119EA-D754-4876-A19D-C2B7ACA55046}"/>
              </a:ext>
            </a:extLst>
          </p:cNvPr>
          <p:cNvSpPr txBox="1"/>
          <p:nvPr/>
        </p:nvSpPr>
        <p:spPr>
          <a:xfrm>
            <a:off x="4338920" y="268941"/>
            <a:ext cx="462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인증메세지</a:t>
            </a:r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발송</a:t>
            </a:r>
          </a:p>
        </p:txBody>
      </p:sp>
    </p:spTree>
    <p:extLst>
      <p:ext uri="{BB962C8B-B14F-4D97-AF65-F5344CB8AC3E}">
        <p14:creationId xmlns:p14="http://schemas.microsoft.com/office/powerpoint/2010/main" val="378438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1012700" y="1032809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0EB51A-B08D-4F74-9671-B21EAEF1A212}"/>
              </a:ext>
            </a:extLst>
          </p:cNvPr>
          <p:cNvSpPr txBox="1"/>
          <p:nvPr/>
        </p:nvSpPr>
        <p:spPr>
          <a:xfrm>
            <a:off x="4338920" y="268941"/>
            <a:ext cx="462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인증메세지</a:t>
            </a:r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발송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073375-8D47-404F-AFA4-0F72AB70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28" y="1511673"/>
            <a:ext cx="5985894" cy="336512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FEE4A94-7E6F-4E1F-8CB0-D3A9ABB4D9E1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A5B4B14-01B7-435A-9221-A1409DADE98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8EA29C74-8FF6-4DF8-A8CF-3A72032B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B89431-9A1E-4C22-9ED8-80407DFB35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46"/>
          <a:stretch/>
        </p:blipFill>
        <p:spPr>
          <a:xfrm>
            <a:off x="8879949" y="1173625"/>
            <a:ext cx="2196579" cy="46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상영관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91920"/>
            <a:ext cx="6279424" cy="3728720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8854396" y="1263194"/>
            <a:ext cx="2578732" cy="4533152"/>
          </a:xfr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4EC316-67A1-469B-A117-5EAC197EA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916" y="4046078"/>
            <a:ext cx="6279424" cy="863420"/>
          </a:xfrm>
          <a:prstGeom prst="rect">
            <a:avLst/>
          </a:prstGeom>
        </p:spPr>
      </p:pic>
      <p:pic>
        <p:nvPicPr>
          <p:cNvPr id="26" name="그림 개체 틀 27">
            <a:extLst>
              <a:ext uri="{FF2B5EF4-FFF2-40B4-BE49-F238E27FC236}">
                <a16:creationId xmlns:a16="http://schemas.microsoft.com/office/drawing/2014/main" id="{EE2644CA-B8F2-4662-9AA2-AE85C4DE6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r="703"/>
          <a:stretch/>
        </p:blipFill>
        <p:spPr>
          <a:xfrm>
            <a:off x="8846677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7" name="그림 개체 틀 27">
            <a:extLst>
              <a:ext uri="{FF2B5EF4-FFF2-40B4-BE49-F238E27FC236}">
                <a16:creationId xmlns:a16="http://schemas.microsoft.com/office/drawing/2014/main" id="{FE8FFE07-31B0-4C0A-950F-A80099782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r="583"/>
          <a:stretch/>
        </p:blipFill>
        <p:spPr>
          <a:xfrm>
            <a:off x="8838958" y="1263194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2EC6D9-225D-45BC-B6E8-B841EACEA0A3}"/>
              </a:ext>
            </a:extLst>
          </p:cNvPr>
          <p:cNvSpPr/>
          <p:nvPr/>
        </p:nvSpPr>
        <p:spPr>
          <a:xfrm>
            <a:off x="1217426" y="3940971"/>
            <a:ext cx="6287143" cy="8839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1FABB6A-5E29-4404-8197-918494621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285" y="1380526"/>
            <a:ext cx="6279424" cy="2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– 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유효시간이 만료된 경우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59B349-7101-4A8B-998B-3E393FBB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758" y="3750563"/>
            <a:ext cx="3667810" cy="1566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DD53-C08B-4CB4-85E9-9F66040CD1AA}"/>
              </a:ext>
            </a:extLst>
          </p:cNvPr>
          <p:cNvSpPr txBox="1"/>
          <p:nvPr/>
        </p:nvSpPr>
        <p:spPr>
          <a:xfrm>
            <a:off x="5361858" y="1506149"/>
            <a:ext cx="5064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처음 인증번호가 발급된 시작시간과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인증번호 확인 버튼을 눌렀을 때의 시간을 비교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시간차가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분이 넘으면  유효하지 않은 인증번호로 판단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41E1B9-D7A8-4FCC-ABA4-F517C69BA7EC}"/>
              </a:ext>
            </a:extLst>
          </p:cNvPr>
          <p:cNvSpPr/>
          <p:nvPr/>
        </p:nvSpPr>
        <p:spPr>
          <a:xfrm>
            <a:off x="1981481" y="4533690"/>
            <a:ext cx="2689412" cy="1416423"/>
          </a:xfrm>
          <a:prstGeom prst="ellipse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DB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86F545-1B12-4A10-9313-68BB4E7FE995}"/>
              </a:ext>
            </a:extLst>
          </p:cNvPr>
          <p:cNvSpPr/>
          <p:nvPr/>
        </p:nvSpPr>
        <p:spPr>
          <a:xfrm>
            <a:off x="1981481" y="2041732"/>
            <a:ext cx="2689412" cy="1147481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3F3F3"/>
                </a:solidFill>
                <a:latin typeface="+mj-lt"/>
              </a:rPr>
              <a:t>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A67857-85D2-449B-8FF2-9A8B1F0A9698}"/>
              </a:ext>
            </a:extLst>
          </p:cNvPr>
          <p:cNvCxnSpPr>
            <a:cxnSpLocks/>
          </p:cNvCxnSpPr>
          <p:nvPr/>
        </p:nvCxnSpPr>
        <p:spPr>
          <a:xfrm flipV="1">
            <a:off x="3460658" y="3176247"/>
            <a:ext cx="0" cy="1344477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8F0CBB-54AD-469F-9EAC-D60B36C65C40}"/>
              </a:ext>
            </a:extLst>
          </p:cNvPr>
          <p:cNvCxnSpPr/>
          <p:nvPr/>
        </p:nvCxnSpPr>
        <p:spPr>
          <a:xfrm>
            <a:off x="3137928" y="3202179"/>
            <a:ext cx="0" cy="1331511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647A65-0CF3-4352-A7D5-5A421185A2B6}"/>
              </a:ext>
            </a:extLst>
          </p:cNvPr>
          <p:cNvSpPr txBox="1"/>
          <p:nvPr/>
        </p:nvSpPr>
        <p:spPr>
          <a:xfrm>
            <a:off x="3635615" y="3775284"/>
            <a:ext cx="269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1.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시작시간 전송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04E79-555D-417A-924D-37FE0BB9D119}"/>
              </a:ext>
            </a:extLst>
          </p:cNvPr>
          <p:cNvSpPr txBox="1"/>
          <p:nvPr/>
        </p:nvSpPr>
        <p:spPr>
          <a:xfrm>
            <a:off x="699531" y="3591843"/>
            <a:ext cx="237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재전송시 이전 </a:t>
            </a:r>
            <a:endParaRPr lang="en-US" altLang="ko-KR" dirty="0"/>
          </a:p>
          <a:p>
            <a:r>
              <a:rPr lang="ko-KR" altLang="en-US" dirty="0"/>
              <a:t>인증번호 삭제 후 </a:t>
            </a:r>
            <a:endParaRPr lang="en-US" altLang="ko-KR" dirty="0"/>
          </a:p>
          <a:p>
            <a:r>
              <a:rPr lang="ko-KR" altLang="en-US" dirty="0"/>
              <a:t>새로운 인증번호 생성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54B6675-0D9C-4ABC-8A55-68636DEC7F96}"/>
              </a:ext>
            </a:extLst>
          </p:cNvPr>
          <p:cNvCxnSpPr>
            <a:stCxn id="7" idx="3"/>
            <a:endCxn id="7" idx="0"/>
          </p:cNvCxnSpPr>
          <p:nvPr/>
        </p:nvCxnSpPr>
        <p:spPr>
          <a:xfrm flipH="1" flipV="1">
            <a:off x="3326187" y="2041732"/>
            <a:ext cx="1344706" cy="573741"/>
          </a:xfrm>
          <a:prstGeom prst="bentConnector4">
            <a:avLst>
              <a:gd name="adj1" fmla="val -24333"/>
              <a:gd name="adj2" fmla="val 160156"/>
            </a:avLst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313B2E1-B0B7-4312-BDF8-8E50FB030A5D}"/>
              </a:ext>
            </a:extLst>
          </p:cNvPr>
          <p:cNvSpPr/>
          <p:nvPr/>
        </p:nvSpPr>
        <p:spPr>
          <a:xfrm>
            <a:off x="6508524" y="3015843"/>
            <a:ext cx="734814" cy="2075329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B963E-8D2F-48D3-A56E-25250313E45D}"/>
              </a:ext>
            </a:extLst>
          </p:cNvPr>
          <p:cNvSpPr txBox="1"/>
          <p:nvPr/>
        </p:nvSpPr>
        <p:spPr>
          <a:xfrm>
            <a:off x="8325096" y="2883859"/>
            <a:ext cx="243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69022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인증번호 검증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일치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28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불일치된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1EAD1-1BD9-4E0E-880B-02DA09237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5" t="31443" r="16652" b="29867"/>
          <a:stretch/>
        </p:blipFill>
        <p:spPr>
          <a:xfrm>
            <a:off x="7341815" y="4231340"/>
            <a:ext cx="3702703" cy="142987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44956C-98A0-4BC7-AE0B-00716B07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42" r="3059" b="21410"/>
          <a:stretch/>
        </p:blipFill>
        <p:spPr>
          <a:xfrm>
            <a:off x="7341814" y="2373841"/>
            <a:ext cx="3702704" cy="1429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0BD00-D46D-4C69-8C3C-4738DB7A4009}"/>
              </a:ext>
            </a:extLst>
          </p:cNvPr>
          <p:cNvSpPr txBox="1"/>
          <p:nvPr/>
        </p:nvSpPr>
        <p:spPr>
          <a:xfrm>
            <a:off x="1632462" y="2673277"/>
            <a:ext cx="316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인증번호가 일치하지 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않으면</a:t>
            </a:r>
            <a:r>
              <a:rPr lang="en-US" altLang="ko-KR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에러 반환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36546-6C26-4B2D-8B8C-6BD44A5A4FF1}"/>
              </a:ext>
            </a:extLst>
          </p:cNvPr>
          <p:cNvSpPr txBox="1"/>
          <p:nvPr/>
        </p:nvSpPr>
        <p:spPr>
          <a:xfrm>
            <a:off x="1632462" y="4473380"/>
            <a:ext cx="37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인증이 확인되면 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2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해당 인증번호 삭제</a:t>
            </a:r>
            <a:endParaRPr lang="en-US" altLang="ko-KR" sz="2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6040805-7122-4A3D-9DED-1F3224A44D9B}"/>
              </a:ext>
            </a:extLst>
          </p:cNvPr>
          <p:cNvSpPr/>
          <p:nvPr/>
        </p:nvSpPr>
        <p:spPr>
          <a:xfrm>
            <a:off x="5499847" y="2600717"/>
            <a:ext cx="1120588" cy="694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0B5470-E850-441E-9BA9-A11BF746F683}"/>
              </a:ext>
            </a:extLst>
          </p:cNvPr>
          <p:cNvSpPr/>
          <p:nvPr/>
        </p:nvSpPr>
        <p:spPr>
          <a:xfrm>
            <a:off x="5499847" y="4410631"/>
            <a:ext cx="1120588" cy="694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B00B8-38A8-477D-9323-437070B3A6FA}"/>
              </a:ext>
            </a:extLst>
          </p:cNvPr>
          <p:cNvSpPr txBox="1"/>
          <p:nvPr/>
        </p:nvSpPr>
        <p:spPr>
          <a:xfrm>
            <a:off x="2052918" y="1488141"/>
            <a:ext cx="241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43F25-92C1-499A-8ABC-A485650DFD38}"/>
              </a:ext>
            </a:extLst>
          </p:cNvPr>
          <p:cNvSpPr txBox="1"/>
          <p:nvPr/>
        </p:nvSpPr>
        <p:spPr>
          <a:xfrm>
            <a:off x="7844118" y="1488141"/>
            <a:ext cx="241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1857137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B2F2F-D476-4D5E-99E9-30A2C8FB395C}"/>
              </a:ext>
            </a:extLst>
          </p:cNvPr>
          <p:cNvSpPr txBox="1"/>
          <p:nvPr/>
        </p:nvSpPr>
        <p:spPr>
          <a:xfrm>
            <a:off x="664509" y="495701"/>
            <a:ext cx="543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쿠키와 </a:t>
            </a:r>
            <a:r>
              <a:rPr lang="en-US" altLang="ko-KR" sz="2800" b="1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으로 </a:t>
            </a:r>
            <a:r>
              <a:rPr lang="en-US" altLang="ko-KR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state </a:t>
            </a:r>
            <a:r>
              <a:rPr lang="ko-KR" altLang="en-US" sz="28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1AD7B8-6DBF-4BD7-A24B-DA102BBC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39" y="2946554"/>
            <a:ext cx="452718" cy="452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E9342F-96EF-4ACE-BBE0-9CED0FAD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74" y="2861389"/>
            <a:ext cx="589431" cy="589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87D6A-3AE4-4385-BBE3-3C14E54D009D}"/>
              </a:ext>
            </a:extLst>
          </p:cNvPr>
          <p:cNvSpPr txBox="1"/>
          <p:nvPr/>
        </p:nvSpPr>
        <p:spPr>
          <a:xfrm>
            <a:off x="7701803" y="1532963"/>
            <a:ext cx="115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0ECF2-F2A0-4AB7-93AF-9EB10748335E}"/>
              </a:ext>
            </a:extLst>
          </p:cNvPr>
          <p:cNvSpPr txBox="1"/>
          <p:nvPr/>
        </p:nvSpPr>
        <p:spPr>
          <a:xfrm>
            <a:off x="3301289" y="1532963"/>
            <a:ext cx="23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3A32CA-6C05-4615-A223-A69886B5FAB1}"/>
              </a:ext>
            </a:extLst>
          </p:cNvPr>
          <p:cNvCxnSpPr>
            <a:cxnSpLocks/>
          </p:cNvCxnSpPr>
          <p:nvPr/>
        </p:nvCxnSpPr>
        <p:spPr>
          <a:xfrm>
            <a:off x="4194363" y="2056183"/>
            <a:ext cx="0" cy="394120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371F83-BB17-4EA2-B1DD-30A703964D60}"/>
              </a:ext>
            </a:extLst>
          </p:cNvPr>
          <p:cNvCxnSpPr>
            <a:cxnSpLocks/>
          </p:cNvCxnSpPr>
          <p:nvPr/>
        </p:nvCxnSpPr>
        <p:spPr>
          <a:xfrm>
            <a:off x="8147798" y="2056183"/>
            <a:ext cx="0" cy="3941205"/>
          </a:xfrm>
          <a:prstGeom prst="straightConnector1">
            <a:avLst/>
          </a:prstGeom>
          <a:ln w="76200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71C26A-448A-41E0-B39C-EB36A95921B5}"/>
              </a:ext>
            </a:extLst>
          </p:cNvPr>
          <p:cNvCxnSpPr/>
          <p:nvPr/>
        </p:nvCxnSpPr>
        <p:spPr>
          <a:xfrm>
            <a:off x="4850467" y="2492747"/>
            <a:ext cx="2779619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FE77DF-06AA-4BFB-A42A-2A8FD76A2D05}"/>
              </a:ext>
            </a:extLst>
          </p:cNvPr>
          <p:cNvSpPr txBox="1"/>
          <p:nvPr/>
        </p:nvSpPr>
        <p:spPr>
          <a:xfrm>
            <a:off x="5621993" y="2089799"/>
            <a:ext cx="110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7488A7-C533-428F-B177-85BD364A7FF5}"/>
              </a:ext>
            </a:extLst>
          </p:cNvPr>
          <p:cNvSpPr txBox="1"/>
          <p:nvPr/>
        </p:nvSpPr>
        <p:spPr>
          <a:xfrm>
            <a:off x="8774209" y="1916240"/>
            <a:ext cx="2450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일치하면 회원등급을 토큰 넣고 쿠키에 담아서 전송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2951FB-1E95-4B23-9468-00A8778601C5}"/>
              </a:ext>
            </a:extLst>
          </p:cNvPr>
          <p:cNvCxnSpPr/>
          <p:nvPr/>
        </p:nvCxnSpPr>
        <p:spPr>
          <a:xfrm>
            <a:off x="9488557" y="3163355"/>
            <a:ext cx="582705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9779343-DF55-4166-96F2-004E2F31EB1A}"/>
              </a:ext>
            </a:extLst>
          </p:cNvPr>
          <p:cNvCxnSpPr>
            <a:cxnSpLocks/>
          </p:cNvCxnSpPr>
          <p:nvPr/>
        </p:nvCxnSpPr>
        <p:spPr>
          <a:xfrm flipH="1">
            <a:off x="4921624" y="3827929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46AB878-DA09-4C88-950E-C353995D9F86}"/>
              </a:ext>
            </a:extLst>
          </p:cNvPr>
          <p:cNvCxnSpPr/>
          <p:nvPr/>
        </p:nvCxnSpPr>
        <p:spPr>
          <a:xfrm>
            <a:off x="4921624" y="4598894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E636E7-CB52-45F8-B7EB-77B1F3A5E639}"/>
              </a:ext>
            </a:extLst>
          </p:cNvPr>
          <p:cNvSpPr txBox="1"/>
          <p:nvPr/>
        </p:nvSpPr>
        <p:spPr>
          <a:xfrm>
            <a:off x="1218515" y="3705835"/>
            <a:ext cx="271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정보로 전역에서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초기값으로 지정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이후 렌더링 시마다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서버로 사용자 정보 요청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EB3230-2DD5-4CDD-A9AA-7AB07A7D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06" y="3992109"/>
            <a:ext cx="513845" cy="5138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30813D-6058-4E13-8589-F88B32AB125C}"/>
              </a:ext>
            </a:extLst>
          </p:cNvPr>
          <p:cNvSpPr txBox="1"/>
          <p:nvPr/>
        </p:nvSpPr>
        <p:spPr>
          <a:xfrm>
            <a:off x="4872604" y="3214606"/>
            <a:ext cx="220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정보 전송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+ </a:t>
            </a:r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48495-C0F2-4BEE-88F0-56BC68807013}"/>
              </a:ext>
            </a:extLst>
          </p:cNvPr>
          <p:cNvSpPr txBox="1"/>
          <p:nvPr/>
        </p:nvSpPr>
        <p:spPr>
          <a:xfrm>
            <a:off x="1218516" y="5468472"/>
            <a:ext cx="248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회원등급에 따라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다르게 보여줌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F0AC4B7-6C01-4A93-AB46-859B26EB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08" y="3183753"/>
            <a:ext cx="431038" cy="4310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1A9846-5418-413C-AF83-15F3B510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214" y="4505954"/>
            <a:ext cx="748550" cy="7485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9BCA364-507A-4EB7-BBEB-B11FAC6F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09" y="4585513"/>
            <a:ext cx="589431" cy="589431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F7B9ED-2097-4823-8242-E7DA1BA5EE29}"/>
              </a:ext>
            </a:extLst>
          </p:cNvPr>
          <p:cNvCxnSpPr/>
          <p:nvPr/>
        </p:nvCxnSpPr>
        <p:spPr>
          <a:xfrm>
            <a:off x="9488557" y="4880228"/>
            <a:ext cx="582705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2E50246-A6E5-4E6F-9CF7-3FB8A8205BBC}"/>
              </a:ext>
            </a:extLst>
          </p:cNvPr>
          <p:cNvSpPr txBox="1"/>
          <p:nvPr/>
        </p:nvSpPr>
        <p:spPr>
          <a:xfrm>
            <a:off x="9026373" y="3925865"/>
            <a:ext cx="184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쿠키 안에 있는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복호화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8EC98E-A6E9-4662-927A-614C07EA527E}"/>
              </a:ext>
            </a:extLst>
          </p:cNvPr>
          <p:cNvCxnSpPr>
            <a:cxnSpLocks/>
          </p:cNvCxnSpPr>
          <p:nvPr/>
        </p:nvCxnSpPr>
        <p:spPr>
          <a:xfrm flipH="1">
            <a:off x="4921624" y="5602942"/>
            <a:ext cx="2599764" cy="0"/>
          </a:xfrm>
          <a:prstGeom prst="straightConnector1">
            <a:avLst/>
          </a:prstGeom>
          <a:ln w="73025">
            <a:solidFill>
              <a:srgbClr val="2929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F10E8F-8583-4EBC-A5B2-314DE07B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97" y="4875127"/>
            <a:ext cx="575968" cy="5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0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useEffect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A8B94-CF65-40CD-8A81-DE4E786B6549}"/>
              </a:ext>
            </a:extLst>
          </p:cNvPr>
          <p:cNvSpPr txBox="1"/>
          <p:nvPr/>
        </p:nvSpPr>
        <p:spPr>
          <a:xfrm>
            <a:off x="2250135" y="1783977"/>
            <a:ext cx="29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useEffect</a:t>
            </a:r>
            <a:endParaRPr lang="en-US" altLang="ko-KR" sz="3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AE943972-6AF3-4975-B214-E2801CAC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06" y="2811836"/>
            <a:ext cx="5305425" cy="23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C86C7-7691-4DEB-8A36-C97367C5B890}"/>
              </a:ext>
            </a:extLst>
          </p:cNvPr>
          <p:cNvSpPr txBox="1"/>
          <p:nvPr/>
        </p:nvSpPr>
        <p:spPr>
          <a:xfrm>
            <a:off x="7422777" y="2971800"/>
            <a:ext cx="371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첫 렌더링 시마다 쿠키에 있는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jwt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서버에 요청해서 사용자 반환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6DC00-BA16-4801-864A-A8B17B081A06}"/>
              </a:ext>
            </a:extLst>
          </p:cNvPr>
          <p:cNvSpPr txBox="1"/>
          <p:nvPr/>
        </p:nvSpPr>
        <p:spPr>
          <a:xfrm>
            <a:off x="7422777" y="4199965"/>
            <a:ext cx="371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이렇게 하면 사이트에서 </a:t>
            </a:r>
            <a:r>
              <a:rPr lang="ko-KR" altLang="en-US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새로고침을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해도 로그인 유지가 가능합니다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EFD264A-86EF-4383-B110-99E0B7D9B8E9}"/>
              </a:ext>
            </a:extLst>
          </p:cNvPr>
          <p:cNvSpPr/>
          <p:nvPr/>
        </p:nvSpPr>
        <p:spPr>
          <a:xfrm>
            <a:off x="6642847" y="3585883"/>
            <a:ext cx="663388" cy="842682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311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466898"/>
            <a:ext cx="897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useContext</a:t>
            </a:r>
            <a:endParaRPr lang="ko-KR" altLang="en-US" sz="28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6506B3-3548-4A47-8C63-52B401AB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5" y="3952529"/>
            <a:ext cx="7421375" cy="231289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2A603E-2E0F-4F0B-8D58-B46AB4A5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0620"/>
            <a:ext cx="5076825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B250A-49D5-45B0-8CA4-12FDC6B07496}"/>
              </a:ext>
            </a:extLst>
          </p:cNvPr>
          <p:cNvSpPr txBox="1"/>
          <p:nvPr/>
        </p:nvSpPr>
        <p:spPr>
          <a:xfrm>
            <a:off x="995083" y="1981202"/>
            <a:ext cx="390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전역에서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관리해서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각  컴포넌트에서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 필요한 경우 전역에 있는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쓸 수가 있다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FA634-1CF1-4A4F-9F79-8561CD67E1D8}"/>
              </a:ext>
            </a:extLst>
          </p:cNvPr>
          <p:cNvSpPr txBox="1"/>
          <p:nvPr/>
        </p:nvSpPr>
        <p:spPr>
          <a:xfrm>
            <a:off x="1066800" y="4172652"/>
            <a:ext cx="2810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AuthProvider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 감싼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children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컴포넌트들은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 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사용할 수 있음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9091C54-C9C1-4BC9-A3E8-7680925CB085}"/>
              </a:ext>
            </a:extLst>
          </p:cNvPr>
          <p:cNvSpPr/>
          <p:nvPr/>
        </p:nvSpPr>
        <p:spPr>
          <a:xfrm>
            <a:off x="5054600" y="1950441"/>
            <a:ext cx="583405" cy="1055907"/>
          </a:xfrm>
          <a:prstGeom prst="rightArrow">
            <a:avLst>
              <a:gd name="adj1" fmla="val 35765"/>
              <a:gd name="adj2" fmla="val 50000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E588D621-AB55-4FFB-916D-74D8F4A92FD9}"/>
              </a:ext>
            </a:extLst>
          </p:cNvPr>
          <p:cNvSpPr/>
          <p:nvPr/>
        </p:nvSpPr>
        <p:spPr>
          <a:xfrm rot="5400000">
            <a:off x="2268070" y="4921627"/>
            <a:ext cx="618563" cy="1102658"/>
          </a:xfrm>
          <a:prstGeom prst="bentUpArrow">
            <a:avLst>
              <a:gd name="adj1" fmla="val 25000"/>
              <a:gd name="adj2" fmla="val 27174"/>
              <a:gd name="adj3" fmla="val 25000"/>
            </a:avLst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887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C0C61-2050-4A27-80CB-8AE931D60509}"/>
              </a:ext>
            </a:extLst>
          </p:cNvPr>
          <p:cNvSpPr txBox="1"/>
          <p:nvPr/>
        </p:nvSpPr>
        <p:spPr>
          <a:xfrm>
            <a:off x="896471" y="502024"/>
            <a:ext cx="370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회원등급에 따른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UI</a:t>
            </a:r>
            <a:endParaRPr lang="ko-KR" altLang="en-US" sz="2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1587AE-82B4-4631-B7FE-38670FBC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94" y="1941979"/>
            <a:ext cx="6414247" cy="367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3ECA9-FD65-4675-B8D1-BD8526C06D47}"/>
              </a:ext>
            </a:extLst>
          </p:cNvPr>
          <p:cNvSpPr txBox="1"/>
          <p:nvPr/>
        </p:nvSpPr>
        <p:spPr>
          <a:xfrm>
            <a:off x="939053" y="3390508"/>
            <a:ext cx="2689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받아온</a:t>
            </a:r>
            <a:endParaRPr lang="en-US" altLang="ko-KR" dirty="0"/>
          </a:p>
          <a:p>
            <a:r>
              <a:rPr lang="ko-KR" altLang="en-US" dirty="0"/>
              <a:t>회원등급으로</a:t>
            </a:r>
            <a:endParaRPr lang="en-US" altLang="ko-KR" dirty="0"/>
          </a:p>
          <a:p>
            <a:r>
              <a:rPr lang="ko-KR" altLang="en-US" dirty="0"/>
              <a:t>등급에 맞게 </a:t>
            </a:r>
            <a:r>
              <a:rPr lang="en-US" altLang="ko-KR" dirty="0"/>
              <a:t>UI</a:t>
            </a:r>
            <a:r>
              <a:rPr lang="ko-KR" altLang="en-US" dirty="0"/>
              <a:t>변경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A20E05-F9D5-4C13-B29C-08C9E1D0A972}"/>
              </a:ext>
            </a:extLst>
          </p:cNvPr>
          <p:cNvSpPr/>
          <p:nvPr/>
        </p:nvSpPr>
        <p:spPr>
          <a:xfrm>
            <a:off x="3412190" y="3314290"/>
            <a:ext cx="663389" cy="1075765"/>
          </a:xfrm>
          <a:prstGeom prst="rightArrow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754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BF8D51-1D0F-4727-8B8B-839EFF75CB71}"/>
              </a:ext>
            </a:extLst>
          </p:cNvPr>
          <p:cNvSpPr/>
          <p:nvPr/>
        </p:nvSpPr>
        <p:spPr>
          <a:xfrm>
            <a:off x="930836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25FEAB-A752-4313-828E-F96B16617C1A}"/>
              </a:ext>
            </a:extLst>
          </p:cNvPr>
          <p:cNvSpPr/>
          <p:nvPr/>
        </p:nvSpPr>
        <p:spPr>
          <a:xfrm>
            <a:off x="2479434" y="3429000"/>
            <a:ext cx="3263820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2586582" y="3589909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지정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D17793-5543-464C-96E4-1C41286A48E1}"/>
              </a:ext>
            </a:extLst>
          </p:cNvPr>
          <p:cNvSpPr/>
          <p:nvPr/>
        </p:nvSpPr>
        <p:spPr>
          <a:xfrm>
            <a:off x="6693143" y="3429000"/>
            <a:ext cx="1548598" cy="1548598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rgbClr val="F3F3F3"/>
                </a:solidFill>
                <a:latin typeface="+mj-lt"/>
              </a:rPr>
              <a:t>02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7B6B-5D56-4FA6-A016-13EC7A1E94A8}"/>
              </a:ext>
            </a:extLst>
          </p:cNvPr>
          <p:cNvSpPr/>
          <p:nvPr/>
        </p:nvSpPr>
        <p:spPr>
          <a:xfrm>
            <a:off x="8241741" y="3429000"/>
            <a:ext cx="3019423" cy="154859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30509481-5747-46BC-987C-7FC78FF5BDDA}"/>
              </a:ext>
            </a:extLst>
          </p:cNvPr>
          <p:cNvSpPr txBox="1"/>
          <p:nvPr/>
        </p:nvSpPr>
        <p:spPr>
          <a:xfrm>
            <a:off x="2576308" y="4191935"/>
            <a:ext cx="311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영화와 극장을 선택하고</a:t>
            </a:r>
            <a:r>
              <a:rPr lang="en-US" altLang="ko-KR" sz="1400" dirty="0">
                <a:solidFill>
                  <a:srgbClr val="292938"/>
                </a:solidFill>
              </a:rPr>
              <a:t>,</a:t>
            </a:r>
            <a:r>
              <a:rPr lang="ko-KR" altLang="en-US" sz="1400" dirty="0">
                <a:solidFill>
                  <a:srgbClr val="292938"/>
                </a:solidFill>
              </a:rPr>
              <a:t> 좌석을 지정하여</a:t>
            </a:r>
            <a:r>
              <a:rPr lang="en-US" altLang="ko-KR" sz="1400" dirty="0">
                <a:solidFill>
                  <a:srgbClr val="292938"/>
                </a:solidFill>
              </a:rPr>
              <a:t>,</a:t>
            </a:r>
            <a:r>
              <a:rPr lang="ko-KR" altLang="en-US" sz="1400" dirty="0">
                <a:solidFill>
                  <a:srgbClr val="292938"/>
                </a:solidFill>
              </a:rPr>
              <a:t> 결제 금액이 결정되는 것까지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7F273-49B1-4D69-8887-BEF3AE5F2D1E}"/>
              </a:ext>
            </a:extLst>
          </p:cNvPr>
          <p:cNvSpPr/>
          <p:nvPr/>
        </p:nvSpPr>
        <p:spPr>
          <a:xfrm>
            <a:off x="8615787" y="3589909"/>
            <a:ext cx="23784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31B1FEE9-8590-47C8-92A5-253520AD323C}"/>
              </a:ext>
            </a:extLst>
          </p:cNvPr>
          <p:cNvSpPr txBox="1"/>
          <p:nvPr/>
        </p:nvSpPr>
        <p:spPr>
          <a:xfrm>
            <a:off x="8476527" y="4212483"/>
            <a:ext cx="265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92938"/>
                </a:solidFill>
              </a:rPr>
              <a:t>카카오페이 </a:t>
            </a:r>
            <a:r>
              <a:rPr lang="en-US" altLang="ko-KR" sz="1400" dirty="0">
                <a:solidFill>
                  <a:srgbClr val="292938"/>
                </a:solidFill>
              </a:rPr>
              <a:t>API</a:t>
            </a:r>
            <a:r>
              <a:rPr lang="ko-KR" altLang="en-US" sz="1400" dirty="0">
                <a:solidFill>
                  <a:srgbClr val="292938"/>
                </a:solidFill>
              </a:rPr>
              <a:t>를 이용한 결제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89FFD-4C05-4610-833B-20896BB71F05}"/>
              </a:ext>
            </a:extLst>
          </p:cNvPr>
          <p:cNvSpPr txBox="1"/>
          <p:nvPr/>
        </p:nvSpPr>
        <p:spPr>
          <a:xfrm>
            <a:off x="1608253" y="1567316"/>
            <a:ext cx="897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55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2B1EB42-1E5D-4E04-89AD-4A8769ADC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r="5157"/>
          <a:stretch/>
        </p:blipFill>
        <p:spPr>
          <a:xfrm>
            <a:off x="707799" y="1215581"/>
            <a:ext cx="6805044" cy="3483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943510"/>
            <a:ext cx="362677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있는 영화를 모두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선택된 영화의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movieId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이용하여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TMDB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영화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극장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선택된 날짜와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movieId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이용하여 해당 영화의 상영시간표를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클릭하면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State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64A558-9A39-4624-B443-D5223DDE5DEF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FD495-35C1-455C-8E36-642FB702278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영화선택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좌석지정</a:t>
            </a:r>
          </a:p>
        </p:txBody>
      </p:sp>
    </p:spTree>
    <p:extLst>
      <p:ext uri="{BB962C8B-B14F-4D97-AF65-F5344CB8AC3E}">
        <p14:creationId xmlns:p14="http://schemas.microsoft.com/office/powerpoint/2010/main" val="3197387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943510"/>
            <a:ext cx="36267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좌석정보 불러오기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연동된 상영관의 좌석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예매내역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에서 해당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timeTableId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가진 것들을 찾아 예매된 좌석을 표시한다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관람료 정보 불러오기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상영관의 상영관 타입에 해당하는 관람료 정보를 불러온다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조조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일반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심야 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청소년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일반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경로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좌석 선택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인원 수에 맞게 좌석을 선택한다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 선택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 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49B168-8744-49BA-BFB0-E2F70766F4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r="2853"/>
          <a:stretch/>
        </p:blipFill>
        <p:spPr>
          <a:xfrm>
            <a:off x="698293" y="1401429"/>
            <a:ext cx="6807943" cy="32803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F10E09-2364-40FF-A441-7FDAF7444609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2718E-C4B7-4C50-B1BB-D98A454ED5A7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영화선택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좌석지정</a:t>
            </a:r>
          </a:p>
        </p:txBody>
      </p:sp>
    </p:spTree>
    <p:extLst>
      <p:ext uri="{BB962C8B-B14F-4D97-AF65-F5344CB8AC3E}">
        <p14:creationId xmlns:p14="http://schemas.microsoft.com/office/powerpoint/2010/main" val="304319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2105561"/>
            <a:ext cx="36267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선택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Payment : “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” </a:t>
            </a: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결제하기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예매내역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요청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1177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  <p:pic>
        <p:nvPicPr>
          <p:cNvPr id="11" name="그림 10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4E1857D-4872-4882-BFED-4049DB13B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7" t="14884" r="6545" b="6518"/>
          <a:stretch/>
        </p:blipFill>
        <p:spPr>
          <a:xfrm>
            <a:off x="707799" y="1258251"/>
            <a:ext cx="6805044" cy="34342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524F51-ADDF-46D9-86B1-884B5D37A1F3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DAF75-EBA4-4CCE-A96A-2D086B10895A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</a:t>
            </a:r>
          </a:p>
        </p:txBody>
      </p:sp>
    </p:spTree>
    <p:extLst>
      <p:ext uri="{BB962C8B-B14F-4D97-AF65-F5344CB8AC3E}">
        <p14:creationId xmlns:p14="http://schemas.microsoft.com/office/powerpoint/2010/main" val="45411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8662E5-9E87-4E5A-A7EC-10939C8EE65D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31623" y="914069"/>
            <a:ext cx="2816559" cy="5289507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AB4421-DA09-4C89-84D0-1DD950F1F7AA}"/>
              </a:ext>
            </a:extLst>
          </p:cNvPr>
          <p:cNvSpPr txBox="1"/>
          <p:nvPr/>
        </p:nvSpPr>
        <p:spPr>
          <a:xfrm>
            <a:off x="643817" y="123820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상영시간표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8F37B-1154-4AF5-8171-36E13B2CF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145" y="1359342"/>
            <a:ext cx="6279424" cy="3771457"/>
          </a:xfrm>
          <a:prstGeom prst="rect">
            <a:avLst/>
          </a:prstGeom>
        </p:spPr>
      </p:pic>
      <p:pic>
        <p:nvPicPr>
          <p:cNvPr id="24" name="그림 개체 틀 27">
            <a:extLst>
              <a:ext uri="{FF2B5EF4-FFF2-40B4-BE49-F238E27FC236}">
                <a16:creationId xmlns:a16="http://schemas.microsoft.com/office/drawing/2014/main" id="{27A3EFC0-5BE8-4987-8866-A7A822761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6"/>
          <a:stretch/>
        </p:blipFill>
        <p:spPr>
          <a:xfrm>
            <a:off x="8854396" y="1268172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7BB58C-E46A-4312-8212-AFF47E993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747" y="1380387"/>
            <a:ext cx="4873231" cy="3771457"/>
          </a:xfrm>
          <a:prstGeom prst="rect">
            <a:avLst/>
          </a:prstGeom>
        </p:spPr>
      </p:pic>
      <p:pic>
        <p:nvPicPr>
          <p:cNvPr id="22" name="그림 개체 틀 27">
            <a:extLst>
              <a:ext uri="{FF2B5EF4-FFF2-40B4-BE49-F238E27FC236}">
                <a16:creationId xmlns:a16="http://schemas.microsoft.com/office/drawing/2014/main" id="{236139E0-8F25-4E8B-B281-B3AD6C6FD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r="815"/>
          <a:stretch/>
        </p:blipFill>
        <p:spPr>
          <a:xfrm>
            <a:off x="8854396" y="1281875"/>
            <a:ext cx="2578732" cy="4533152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31A08F-8587-459E-B200-C9D6E12CC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3429" y="1374852"/>
            <a:ext cx="4201865" cy="3771457"/>
          </a:xfrm>
          <a:prstGeom prst="rect">
            <a:avLst/>
          </a:prstGeom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BFB76AA0-7352-48C6-9F83-51F8E938D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/>
        </p:blipFill>
        <p:spPr>
          <a:xfrm>
            <a:off x="8846677" y="1254469"/>
            <a:ext cx="2578732" cy="4533152"/>
          </a:xfrm>
        </p:spPr>
      </p:pic>
    </p:spTree>
    <p:extLst>
      <p:ext uri="{BB962C8B-B14F-4D97-AF65-F5344CB8AC3E}">
        <p14:creationId xmlns:p14="http://schemas.microsoft.com/office/powerpoint/2010/main" val="9336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EB8C88-7EA7-4E24-9D1E-19CDAC6BCD5B}"/>
              </a:ext>
            </a:extLst>
          </p:cNvPr>
          <p:cNvSpPr/>
          <p:nvPr/>
        </p:nvSpPr>
        <p:spPr>
          <a:xfrm>
            <a:off x="1456841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E5D2F-AD21-46D2-A99C-D5A6738748D8}"/>
              </a:ext>
            </a:extLst>
          </p:cNvPr>
          <p:cNvSpPr txBox="1"/>
          <p:nvPr/>
        </p:nvSpPr>
        <p:spPr>
          <a:xfrm flipH="1">
            <a:off x="1594615" y="1716454"/>
            <a:ext cx="78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Client</a:t>
            </a:r>
            <a:endParaRPr lang="ko-KR" altLang="en-US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CED93B-4A93-45E7-BBBA-4B33968BB963}"/>
              </a:ext>
            </a:extLst>
          </p:cNvPr>
          <p:cNvSpPr/>
          <p:nvPr/>
        </p:nvSpPr>
        <p:spPr>
          <a:xfrm>
            <a:off x="5693609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929EC-FAD3-4ACF-A921-7107D4DF7718}"/>
              </a:ext>
            </a:extLst>
          </p:cNvPr>
          <p:cNvSpPr txBox="1"/>
          <p:nvPr/>
        </p:nvSpPr>
        <p:spPr>
          <a:xfrm flipH="1">
            <a:off x="5790045" y="1701065"/>
            <a:ext cx="93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Server</a:t>
            </a:r>
            <a:endParaRPr lang="ko-KR" altLang="en-US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7E81F-5DD4-4C5E-8B8A-69F83AB56C80}"/>
              </a:ext>
            </a:extLst>
          </p:cNvPr>
          <p:cNvSpPr/>
          <p:nvPr/>
        </p:nvSpPr>
        <p:spPr>
          <a:xfrm>
            <a:off x="9930377" y="1015347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30DA3-1371-4F74-99D8-135D35F0E2BE}"/>
              </a:ext>
            </a:extLst>
          </p:cNvPr>
          <p:cNvSpPr txBox="1"/>
          <p:nvPr/>
        </p:nvSpPr>
        <p:spPr>
          <a:xfrm flipH="1">
            <a:off x="10081998" y="1700749"/>
            <a:ext cx="879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Kakao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6A07A2-61B5-45D5-A18A-44B9E6D1CF0F}"/>
              </a:ext>
            </a:extLst>
          </p:cNvPr>
          <p:cNvCxnSpPr>
            <a:cxnSpLocks/>
          </p:cNvCxnSpPr>
          <p:nvPr/>
        </p:nvCxnSpPr>
        <p:spPr>
          <a:xfrm>
            <a:off x="3068945" y="1701065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2A9E3C-E3FF-4417-8898-06F779003BE3}"/>
              </a:ext>
            </a:extLst>
          </p:cNvPr>
          <p:cNvCxnSpPr>
            <a:cxnSpLocks/>
          </p:cNvCxnSpPr>
          <p:nvPr/>
        </p:nvCxnSpPr>
        <p:spPr>
          <a:xfrm>
            <a:off x="7371314" y="1700749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88A795-73CC-4217-B6CB-20816EA2469E}"/>
              </a:ext>
            </a:extLst>
          </p:cNvPr>
          <p:cNvCxnSpPr>
            <a:cxnSpLocks/>
          </p:cNvCxnSpPr>
          <p:nvPr/>
        </p:nvCxnSpPr>
        <p:spPr>
          <a:xfrm flipH="1">
            <a:off x="3068945" y="2039619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D01912-AD58-4332-AD46-D784975F9995}"/>
              </a:ext>
            </a:extLst>
          </p:cNvPr>
          <p:cNvCxnSpPr>
            <a:cxnSpLocks/>
          </p:cNvCxnSpPr>
          <p:nvPr/>
        </p:nvCxnSpPr>
        <p:spPr>
          <a:xfrm flipH="1">
            <a:off x="7371314" y="2059138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7E0C63-CB91-4BCC-8215-2CD3D248217D}"/>
              </a:ext>
            </a:extLst>
          </p:cNvPr>
          <p:cNvSpPr txBox="1"/>
          <p:nvPr/>
        </p:nvSpPr>
        <p:spPr>
          <a:xfrm>
            <a:off x="2939321" y="1070123"/>
            <a:ext cx="220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상품정보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제품명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가격 등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 URL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313E-F409-4A4E-A250-F905B942DDFF}"/>
              </a:ext>
            </a:extLst>
          </p:cNvPr>
          <p:cNvSpPr txBox="1"/>
          <p:nvPr/>
        </p:nvSpPr>
        <p:spPr>
          <a:xfrm>
            <a:off x="7607938" y="2109750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결제가 진행될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URL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7C45D-4345-46C5-B080-634E9B5DF155}"/>
              </a:ext>
            </a:extLst>
          </p:cNvPr>
          <p:cNvSpPr txBox="1"/>
          <p:nvPr/>
        </p:nvSpPr>
        <p:spPr>
          <a:xfrm>
            <a:off x="3327568" y="2109749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결제가 진행될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URL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2B8FFC0-68A9-4792-A6DD-CEDDA521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2" y="3005592"/>
            <a:ext cx="5842996" cy="2837061"/>
          </a:xfrm>
          <a:prstGeom prst="rect">
            <a:avLst/>
          </a:prstGeom>
        </p:spPr>
      </p:pic>
      <p:pic>
        <p:nvPicPr>
          <p:cNvPr id="21" name="그림 20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07E2EA26-8AE4-4415-902F-9AAC196C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2" y="5950058"/>
            <a:ext cx="5842996" cy="7702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98563B-14BE-4901-9400-88F490295CD8}"/>
              </a:ext>
            </a:extLst>
          </p:cNvPr>
          <p:cNvSpPr/>
          <p:nvPr/>
        </p:nvSpPr>
        <p:spPr>
          <a:xfrm>
            <a:off x="707798" y="255574"/>
            <a:ext cx="383337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</a:t>
            </a:r>
            <a:r>
              <a:rPr lang="ko-KR" altLang="en-US" sz="2400" b="1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6794F2-084E-4496-BDC0-065A1FD943F6}"/>
              </a:ext>
            </a:extLst>
          </p:cNvPr>
          <p:cNvSpPr/>
          <p:nvPr/>
        </p:nvSpPr>
        <p:spPr>
          <a:xfrm>
            <a:off x="3452010" y="3215810"/>
            <a:ext cx="5514010" cy="183371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67055D-6EB6-4611-A8ED-8F1A04628811}"/>
              </a:ext>
            </a:extLst>
          </p:cNvPr>
          <p:cNvSpPr/>
          <p:nvPr/>
        </p:nvSpPr>
        <p:spPr>
          <a:xfrm>
            <a:off x="3452010" y="5049529"/>
            <a:ext cx="5514010" cy="61083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7B1292-210C-4D42-B8AE-88326BD8ADA9}"/>
              </a:ext>
            </a:extLst>
          </p:cNvPr>
          <p:cNvSpPr/>
          <p:nvPr/>
        </p:nvSpPr>
        <p:spPr>
          <a:xfrm>
            <a:off x="3327568" y="5991587"/>
            <a:ext cx="5514010" cy="61083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C7C6E-177E-4FDF-89C4-886521D336D2}"/>
              </a:ext>
            </a:extLst>
          </p:cNvPr>
          <p:cNvSpPr txBox="1"/>
          <p:nvPr/>
        </p:nvSpPr>
        <p:spPr>
          <a:xfrm>
            <a:off x="7286922" y="1052791"/>
            <a:ext cx="220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상품정보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제품명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가격 등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결제완료 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 URL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95F488-E3FB-4DBF-8979-98C8EADD7AAA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3C0EF-755A-4A44-B8FB-A5B8847BABF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</p:spTree>
    <p:extLst>
      <p:ext uri="{BB962C8B-B14F-4D97-AF65-F5344CB8AC3E}">
        <p14:creationId xmlns:p14="http://schemas.microsoft.com/office/powerpoint/2010/main" val="20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3" grpId="0" animBg="1"/>
      <p:bldP spid="24" grpId="0" animBg="1"/>
      <p:bldP spid="25" grpId="0" animBg="1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79228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E2DA4C-CFD8-4987-887A-072D183B5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7" y="1070687"/>
            <a:ext cx="6441799" cy="38506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2976D-06AC-4E91-868E-126A6E0140E4}"/>
              </a:ext>
            </a:extLst>
          </p:cNvPr>
          <p:cNvGrpSpPr/>
          <p:nvPr/>
        </p:nvGrpSpPr>
        <p:grpSpPr>
          <a:xfrm>
            <a:off x="8757918" y="914069"/>
            <a:ext cx="2476500" cy="5039389"/>
            <a:chOff x="7892799" y="1060761"/>
            <a:chExt cx="2476500" cy="503938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219023F-3E69-4119-B19E-67F7D7A3CBF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D7FF861-B27D-48D0-9200-EA155732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15" name="그림 개체 틀 7">
            <a:extLst>
              <a:ext uri="{FF2B5EF4-FFF2-40B4-BE49-F238E27FC236}">
                <a16:creationId xmlns:a16="http://schemas.microsoft.com/office/drawing/2014/main" id="{694C60AF-396B-4099-8AAB-1FD4437DAE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905875" y="1071563"/>
            <a:ext cx="2179638" cy="4714875"/>
          </a:xfrm>
          <a:prstGeom prst="roundRect">
            <a:avLst>
              <a:gd name="adj" fmla="val 7322"/>
            </a:avLst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61D53-DB79-450C-8FD3-D83824EDFD36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10331-D97F-490D-BE57-C27822C8DBA8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결제 요청</a:t>
            </a:r>
          </a:p>
        </p:txBody>
      </p:sp>
    </p:spTree>
    <p:extLst>
      <p:ext uri="{BB962C8B-B14F-4D97-AF65-F5344CB8AC3E}">
        <p14:creationId xmlns:p14="http://schemas.microsoft.com/office/powerpoint/2010/main" val="2542955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0BC600-103D-4464-9CDC-6E52DDC3FECF}"/>
              </a:ext>
            </a:extLst>
          </p:cNvPr>
          <p:cNvGrpSpPr/>
          <p:nvPr/>
        </p:nvGrpSpPr>
        <p:grpSpPr>
          <a:xfrm>
            <a:off x="698293" y="943510"/>
            <a:ext cx="6814550" cy="5654862"/>
            <a:chOff x="4665181" y="845686"/>
            <a:chExt cx="6814550" cy="56548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2FD154-D33D-46F0-83E2-F5AF119A8C6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ED8841E7-54A4-4F29-A048-ADC5532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421F98-E8D0-4098-AFBE-DD25955CBEB6}"/>
              </a:ext>
            </a:extLst>
          </p:cNvPr>
          <p:cNvSpPr txBox="1"/>
          <p:nvPr/>
        </p:nvSpPr>
        <p:spPr>
          <a:xfrm>
            <a:off x="7972746" y="2105561"/>
            <a:ext cx="36267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승인 요청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Tid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이메일 발송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예매자 정보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예매 내역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140F4-4C63-4549-9D22-6EA22629B849}"/>
              </a:ext>
            </a:extLst>
          </p:cNvPr>
          <p:cNvSpPr/>
          <p:nvPr/>
        </p:nvSpPr>
        <p:spPr>
          <a:xfrm>
            <a:off x="707799" y="255574"/>
            <a:ext cx="377173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FC578-E6F2-4955-9D95-415C7BA94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r="7550"/>
          <a:stretch/>
        </p:blipFill>
        <p:spPr>
          <a:xfrm>
            <a:off x="784394" y="1353608"/>
            <a:ext cx="6661359" cy="36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572339-1E23-4858-BFD1-203B8B78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7" y="983118"/>
            <a:ext cx="3878383" cy="3308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0E8DC3-7577-459F-96B7-A38020EE0706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71DC4-7F20-4BBF-A540-2F95529FCDB6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</p:spTree>
    <p:extLst>
      <p:ext uri="{BB962C8B-B14F-4D97-AF65-F5344CB8AC3E}">
        <p14:creationId xmlns:p14="http://schemas.microsoft.com/office/powerpoint/2010/main" val="3552818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F097939-841E-475C-AE50-2B394B80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17" y="1629560"/>
            <a:ext cx="6699499" cy="39850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EB8C88-7EA7-4E24-9D1E-19CDAC6BCD5B}"/>
              </a:ext>
            </a:extLst>
          </p:cNvPr>
          <p:cNvSpPr/>
          <p:nvPr/>
        </p:nvSpPr>
        <p:spPr>
          <a:xfrm>
            <a:off x="1606299" y="1593447"/>
            <a:ext cx="2714467" cy="7702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E7E81F-5DD4-4C5E-8B8A-69F83AB56C80}"/>
              </a:ext>
            </a:extLst>
          </p:cNvPr>
          <p:cNvSpPr/>
          <p:nvPr/>
        </p:nvSpPr>
        <p:spPr>
          <a:xfrm>
            <a:off x="1606299" y="4844396"/>
            <a:ext cx="2714461" cy="7702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2A9E3C-E3FF-4417-8898-06F779003BE3}"/>
              </a:ext>
            </a:extLst>
          </p:cNvPr>
          <p:cNvCxnSpPr>
            <a:cxnSpLocks/>
          </p:cNvCxnSpPr>
          <p:nvPr/>
        </p:nvCxnSpPr>
        <p:spPr>
          <a:xfrm>
            <a:off x="2907510" y="2728343"/>
            <a:ext cx="0" cy="175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D01912-AD58-4332-AD46-D784975F9995}"/>
              </a:ext>
            </a:extLst>
          </p:cNvPr>
          <p:cNvCxnSpPr>
            <a:cxnSpLocks/>
          </p:cNvCxnSpPr>
          <p:nvPr/>
        </p:nvCxnSpPr>
        <p:spPr>
          <a:xfrm flipV="1">
            <a:off x="3123267" y="2728344"/>
            <a:ext cx="0" cy="175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98563B-14BE-4901-9400-88F490295CD8}"/>
              </a:ext>
            </a:extLst>
          </p:cNvPr>
          <p:cNvSpPr/>
          <p:nvPr/>
        </p:nvSpPr>
        <p:spPr>
          <a:xfrm>
            <a:off x="707798" y="255574"/>
            <a:ext cx="383337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6794F2-084E-4496-BDC0-065A1FD943F6}"/>
              </a:ext>
            </a:extLst>
          </p:cNvPr>
          <p:cNvSpPr/>
          <p:nvPr/>
        </p:nvSpPr>
        <p:spPr>
          <a:xfrm>
            <a:off x="5893667" y="2366112"/>
            <a:ext cx="5818873" cy="201631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44395-B398-4331-A832-8B7DBF9C0C3B}"/>
              </a:ext>
            </a:extLst>
          </p:cNvPr>
          <p:cNvSpPr txBox="1"/>
          <p:nvPr/>
        </p:nvSpPr>
        <p:spPr>
          <a:xfrm>
            <a:off x="193050" y="3126973"/>
            <a:ext cx="271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TID(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결제 고유 번호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algn="ctr"/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approval_url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redirection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해줄 때 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pg_token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query string</a:t>
            </a:r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으로 전달</a:t>
            </a:r>
            <a:endParaRPr lang="en-US" altLang="ko-KR" sz="1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CA39F-5CA8-4C15-AF97-3098A1B1F931}"/>
              </a:ext>
            </a:extLst>
          </p:cNvPr>
          <p:cNvSpPr txBox="1"/>
          <p:nvPr/>
        </p:nvSpPr>
        <p:spPr>
          <a:xfrm>
            <a:off x="2969154" y="3395900"/>
            <a:ext cx="213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완료된 결제정보</a:t>
            </a:r>
            <a:endParaRPr lang="en-US" altLang="ko-KR" sz="1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2DED43-98DB-47A8-85B6-5526D6732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37" y="853526"/>
            <a:ext cx="6935057" cy="5916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07528-841D-4776-8DD6-E59A0E490429}"/>
              </a:ext>
            </a:extLst>
          </p:cNvPr>
          <p:cNvSpPr/>
          <p:nvPr/>
        </p:nvSpPr>
        <p:spPr>
          <a:xfrm>
            <a:off x="5893666" y="4382429"/>
            <a:ext cx="5818873" cy="301083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DFF8CE-EB96-4912-9507-955BF83D9012}"/>
              </a:ext>
            </a:extLst>
          </p:cNvPr>
          <p:cNvSpPr/>
          <p:nvPr/>
        </p:nvSpPr>
        <p:spPr>
          <a:xfrm>
            <a:off x="358589" y="32858"/>
            <a:ext cx="11474822" cy="65517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ADF77-A5DD-4BAB-ADB1-919478838503}"/>
              </a:ext>
            </a:extLst>
          </p:cNvPr>
          <p:cNvSpPr txBox="1"/>
          <p:nvPr/>
        </p:nvSpPr>
        <p:spPr>
          <a:xfrm>
            <a:off x="741825" y="129612"/>
            <a:ext cx="508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카카오페이 결제 </a:t>
            </a:r>
            <a:r>
              <a:rPr lang="en-US" altLang="ko-KR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승인 요청</a:t>
            </a:r>
          </a:p>
        </p:txBody>
      </p:sp>
    </p:spTree>
    <p:extLst>
      <p:ext uri="{BB962C8B-B14F-4D97-AF65-F5344CB8AC3E}">
        <p14:creationId xmlns:p14="http://schemas.microsoft.com/office/powerpoint/2010/main" val="4711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8" grpId="0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D3EB81-2FA8-4695-BCC5-2B37EBCB76BB}"/>
              </a:ext>
            </a:extLst>
          </p:cNvPr>
          <p:cNvSpPr txBox="1"/>
          <p:nvPr/>
        </p:nvSpPr>
        <p:spPr>
          <a:xfrm>
            <a:off x="3175000" y="3828549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Testing</a:t>
            </a:r>
            <a:r>
              <a:rPr lang="ko-KR" altLang="en-US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Time</a:t>
            </a:r>
            <a:endParaRPr lang="ko-KR" altLang="en-US" sz="40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47384-8E2D-43F7-A808-E8AD3BE52497}"/>
              </a:ext>
            </a:extLst>
          </p:cNvPr>
          <p:cNvGrpSpPr/>
          <p:nvPr/>
        </p:nvGrpSpPr>
        <p:grpSpPr>
          <a:xfrm>
            <a:off x="5582308" y="2539413"/>
            <a:ext cx="1027384" cy="1170074"/>
            <a:chOff x="6830083" y="5571172"/>
            <a:chExt cx="342900" cy="390525"/>
          </a:xfrm>
          <a:solidFill>
            <a:srgbClr val="292938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C742B54-7EA3-4403-B575-8EECE8354E9F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185F96E-CC68-4729-A58A-B12FCA6C93D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F3EDD4-DBB0-4551-B14B-C71C8D950F6C}"/>
              </a:ext>
            </a:extLst>
          </p:cNvPr>
          <p:cNvSpPr/>
          <p:nvPr/>
        </p:nvSpPr>
        <p:spPr>
          <a:xfrm>
            <a:off x="177800" y="2173431"/>
            <a:ext cx="3826762" cy="3826762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Butter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 </a:t>
            </a:r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Studio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B25D7-766D-4B63-952B-FB2EF3312498}"/>
              </a:ext>
            </a:extLst>
          </p:cNvPr>
          <p:cNvSpPr txBox="1"/>
          <p:nvPr/>
        </p:nvSpPr>
        <p:spPr>
          <a:xfrm>
            <a:off x="4176269" y="6217200"/>
            <a:ext cx="247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92938"/>
                </a:solidFill>
                <a:latin typeface="+mj-lt"/>
              </a:rPr>
              <a:t>Client</a:t>
            </a:r>
            <a:endParaRPr lang="ko-KR" altLang="en-US" sz="1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BC7E7-E3D9-478E-8E59-52F71204F8E1}"/>
              </a:ext>
            </a:extLst>
          </p:cNvPr>
          <p:cNvSpPr txBox="1"/>
          <p:nvPr/>
        </p:nvSpPr>
        <p:spPr>
          <a:xfrm>
            <a:off x="8174738" y="6217200"/>
            <a:ext cx="247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92938"/>
                </a:solidFill>
                <a:latin typeface="+mj-lt"/>
              </a:rPr>
              <a:t>Server</a:t>
            </a:r>
            <a:endParaRPr lang="ko-KR" altLang="en-US" sz="14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3CC87-F34F-4005-A7D6-150D52B13A90}"/>
              </a:ext>
            </a:extLst>
          </p:cNvPr>
          <p:cNvSpPr/>
          <p:nvPr/>
        </p:nvSpPr>
        <p:spPr>
          <a:xfrm>
            <a:off x="4182619" y="2173431"/>
            <a:ext cx="3826762" cy="3826758"/>
          </a:xfrm>
          <a:prstGeom prst="rect">
            <a:avLst/>
          </a:prstGeom>
          <a:noFill/>
          <a:ln w="3810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0A906A-66CE-4ADD-A00F-D4A019D0281C}"/>
              </a:ext>
            </a:extLst>
          </p:cNvPr>
          <p:cNvSpPr/>
          <p:nvPr/>
        </p:nvSpPr>
        <p:spPr>
          <a:xfrm>
            <a:off x="8187438" y="2173431"/>
            <a:ext cx="3826762" cy="3826758"/>
          </a:xfrm>
          <a:prstGeom prst="rect">
            <a:avLst/>
          </a:prstGeom>
          <a:noFill/>
          <a:ln w="3810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824B6-9EA2-485B-A791-0ADE8F5218A6}"/>
              </a:ext>
            </a:extLst>
          </p:cNvPr>
          <p:cNvSpPr txBox="1"/>
          <p:nvPr/>
        </p:nvSpPr>
        <p:spPr>
          <a:xfrm>
            <a:off x="4176269" y="2173431"/>
            <a:ext cx="3833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react-multi-carousel</a:t>
            </a:r>
            <a:r>
              <a:rPr lang="en-US" altLang="ko-KR" dirty="0"/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모듈을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  이용한 </a:t>
            </a:r>
            <a:r>
              <a:rPr lang="en-US" altLang="ko-KR" dirty="0" err="1">
                <a:latin typeface="+mj-lt"/>
                <a:ea typeface="한글누리" panose="020B0303000000000000" pitchFamily="50" charset="-127"/>
              </a:rPr>
              <a:t>BoxOffice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수정하기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영화페이지의 관람평 나타내기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lt"/>
                <a:ea typeface="한글누리" panose="020B0303000000000000" pitchFamily="50" charset="-127"/>
              </a:rPr>
              <a:t>PrivateRouter</a:t>
            </a:r>
            <a:r>
              <a:rPr lang="en-US" altLang="ko-KR" dirty="0">
                <a:latin typeface="+mj-lt"/>
                <a:ea typeface="한글누리" panose="020B0303000000000000" pitchFamily="50" charset="-127"/>
              </a:rPr>
              <a:t>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완성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8FA8C-9A88-4947-BE4B-EC4F7ED65094}"/>
              </a:ext>
            </a:extLst>
          </p:cNvPr>
          <p:cNvSpPr txBox="1"/>
          <p:nvPr/>
        </p:nvSpPr>
        <p:spPr>
          <a:xfrm>
            <a:off x="8174738" y="2173431"/>
            <a:ext cx="3833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관계된 </a:t>
            </a:r>
            <a:r>
              <a:rPr lang="en-US" altLang="ko-KR" dirty="0">
                <a:latin typeface="+mj-lt"/>
                <a:ea typeface="한글누리" panose="020B0303000000000000" pitchFamily="50" charset="-127"/>
              </a:rPr>
              <a:t>Table</a:t>
            </a:r>
            <a:r>
              <a:rPr lang="ko-KR" altLang="en-US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끼리의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삭제 기능 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  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연결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한글누리" panose="020B0303000000000000" pitchFamily="50" charset="-127"/>
              </a:rPr>
              <a:t>Reservation Table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고유 예약번호 생성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관람평 관련 </a:t>
            </a:r>
            <a:r>
              <a:rPr lang="en-US" altLang="ko-KR" dirty="0">
                <a:latin typeface="+mj-lt"/>
              </a:rPr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구축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5A4387-7FA3-4E24-9893-6989EF6C2A9C}"/>
              </a:ext>
            </a:extLst>
          </p:cNvPr>
          <p:cNvSpPr/>
          <p:nvPr/>
        </p:nvSpPr>
        <p:spPr>
          <a:xfrm>
            <a:off x="1018313" y="491972"/>
            <a:ext cx="5077687" cy="547934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2400" dirty="0">
                <a:latin typeface="+mj-lt"/>
              </a:rPr>
              <a:t>TO DO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DC918F-FB99-42E1-961F-95E1B4ED027B}"/>
              </a:ext>
            </a:extLst>
          </p:cNvPr>
          <p:cNvSpPr/>
          <p:nvPr/>
        </p:nvSpPr>
        <p:spPr>
          <a:xfrm>
            <a:off x="-22679" y="491971"/>
            <a:ext cx="1040992" cy="547935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02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D3EB81-2FA8-4695-BCC5-2B37EBCB76BB}"/>
              </a:ext>
            </a:extLst>
          </p:cNvPr>
          <p:cNvSpPr txBox="1"/>
          <p:nvPr/>
        </p:nvSpPr>
        <p:spPr>
          <a:xfrm>
            <a:off x="3175000" y="3828549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QnA</a:t>
            </a:r>
            <a:r>
              <a:rPr lang="ko-KR" altLang="en-US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Time</a:t>
            </a:r>
            <a:endParaRPr lang="ko-KR" altLang="en-US" sz="40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47384-8E2D-43F7-A808-E8AD3BE52497}"/>
              </a:ext>
            </a:extLst>
          </p:cNvPr>
          <p:cNvGrpSpPr/>
          <p:nvPr/>
        </p:nvGrpSpPr>
        <p:grpSpPr>
          <a:xfrm>
            <a:off x="5582308" y="2539413"/>
            <a:ext cx="1027384" cy="1170074"/>
            <a:chOff x="6830083" y="5571172"/>
            <a:chExt cx="342900" cy="390525"/>
          </a:xfrm>
          <a:solidFill>
            <a:srgbClr val="292938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C742B54-7EA3-4403-B575-8EECE8354E9F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185F96E-CC68-4729-A58A-B12FCA6C93D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83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998113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>
                <a:solidFill>
                  <a:schemeClr val="tx2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431800" y="431800"/>
            <a:ext cx="11328400" cy="5994400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1724574" y="1470674"/>
            <a:ext cx="852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Login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/</a:t>
            </a:r>
            <a:r>
              <a:rPr lang="ko-KR" altLang="en-US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SignUp</a:t>
            </a:r>
            <a:r>
              <a:rPr lang="en-US" altLang="ko-KR" sz="48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 / </a:t>
            </a:r>
            <a:r>
              <a:rPr lang="en-US" altLang="ko-KR" sz="4800" dirty="0" err="1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Mypage</a:t>
            </a:r>
            <a:endParaRPr lang="ko-KR" altLang="en-US" sz="48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752-2FAE-4F97-B3A9-558BAAE502BB}"/>
              </a:ext>
            </a:extLst>
          </p:cNvPr>
          <p:cNvSpPr txBox="1"/>
          <p:nvPr/>
        </p:nvSpPr>
        <p:spPr>
          <a:xfrm>
            <a:off x="1436477" y="5011836"/>
            <a:ext cx="2042559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유효성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중복 검사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번호인증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571A-184D-440F-BA35-59C8C48C6FBD}"/>
              </a:ext>
            </a:extLst>
          </p:cNvPr>
          <p:cNvSpPr/>
          <p:nvPr/>
        </p:nvSpPr>
        <p:spPr>
          <a:xfrm>
            <a:off x="1193800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328E3-2D6A-4B18-842C-7E5A7BD476A3}"/>
              </a:ext>
            </a:extLst>
          </p:cNvPr>
          <p:cNvSpPr/>
          <p:nvPr/>
        </p:nvSpPr>
        <p:spPr>
          <a:xfrm>
            <a:off x="1193800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01.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250B-1C2A-4B05-8077-75CEF5F7247A}"/>
              </a:ext>
            </a:extLst>
          </p:cNvPr>
          <p:cNvSpPr/>
          <p:nvPr/>
        </p:nvSpPr>
        <p:spPr>
          <a:xfrm>
            <a:off x="3700188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3CC8E-80BE-4C85-9D2E-A76D6353312E}"/>
              </a:ext>
            </a:extLst>
          </p:cNvPr>
          <p:cNvSpPr/>
          <p:nvPr/>
        </p:nvSpPr>
        <p:spPr>
          <a:xfrm>
            <a:off x="3700188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02.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2AF6D-49CD-42F7-830B-745C5D27CBBB}"/>
              </a:ext>
            </a:extLst>
          </p:cNvPr>
          <p:cNvSpPr/>
          <p:nvPr/>
        </p:nvSpPr>
        <p:spPr>
          <a:xfrm>
            <a:off x="6206576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72F72-A48A-49CB-9E51-0A768E604B80}"/>
              </a:ext>
            </a:extLst>
          </p:cNvPr>
          <p:cNvSpPr txBox="1"/>
          <p:nvPr/>
        </p:nvSpPr>
        <p:spPr>
          <a:xfrm>
            <a:off x="8712964" y="5002538"/>
            <a:ext cx="2285236" cy="3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비회원</a:t>
            </a:r>
            <a:r>
              <a:rPr lang="en-US" altLang="ko-KR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 예매내역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2306-E0F7-41AC-89C1-0B43F452EAF5}"/>
              </a:ext>
            </a:extLst>
          </p:cNvPr>
          <p:cNvSpPr/>
          <p:nvPr/>
        </p:nvSpPr>
        <p:spPr>
          <a:xfrm>
            <a:off x="8712963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예매내역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94B29-C2F7-4DD6-855E-AB4370378617}"/>
              </a:ext>
            </a:extLst>
          </p:cNvPr>
          <p:cNvSpPr/>
          <p:nvPr/>
        </p:nvSpPr>
        <p:spPr>
          <a:xfrm>
            <a:off x="8712963" y="4061922"/>
            <a:ext cx="22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3F3F3"/>
                </a:solidFill>
              </a:rPr>
              <a:t>04.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0A8E1C-6C01-4787-89C2-11699C81B01A}"/>
              </a:ext>
            </a:extLst>
          </p:cNvPr>
          <p:cNvSpPr/>
          <p:nvPr/>
        </p:nvSpPr>
        <p:spPr>
          <a:xfrm>
            <a:off x="6206575" y="4611095"/>
            <a:ext cx="22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3F3F3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마이페이지</a:t>
            </a:r>
            <a:endParaRPr lang="en-US" altLang="ko-KR" sz="1600" dirty="0">
              <a:solidFill>
                <a:srgbClr val="F3F3F3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280F-8BD1-49F6-B8E3-0943DF8D0A0C}"/>
              </a:ext>
            </a:extLst>
          </p:cNvPr>
          <p:cNvSpPr txBox="1"/>
          <p:nvPr/>
        </p:nvSpPr>
        <p:spPr>
          <a:xfrm>
            <a:off x="6562269" y="4949649"/>
            <a:ext cx="1790622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회원정보 수정</a:t>
            </a:r>
            <a:endParaRPr lang="en-US" altLang="ko-KR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51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7FD5E1-ABD9-4A1F-A859-0FFC8368D780}"/>
              </a:ext>
            </a:extLst>
          </p:cNvPr>
          <p:cNvGrpSpPr/>
          <p:nvPr/>
        </p:nvGrpSpPr>
        <p:grpSpPr>
          <a:xfrm>
            <a:off x="8757917" y="914069"/>
            <a:ext cx="2723929" cy="5039389"/>
            <a:chOff x="7892799" y="1060761"/>
            <a:chExt cx="2476500" cy="50393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7AD1DF-372A-4517-9BC6-F16B7FBE95C8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38472431-1934-4B8E-A974-E31C6665A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pic>
        <p:nvPicPr>
          <p:cNvPr id="41" name="그림 개체 틀 40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3E9578-2264-4A41-B693-6F887358D7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r="3677"/>
          <a:stretch>
            <a:fillRect/>
          </a:stretch>
        </p:blipFill>
        <p:spPr>
          <a:xfrm>
            <a:off x="8921318" y="1071562"/>
            <a:ext cx="2397125" cy="471487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B42BCB-97C1-4374-8CF4-DB7F03397AD5}"/>
              </a:ext>
            </a:extLst>
          </p:cNvPr>
          <p:cNvGrpSpPr/>
          <p:nvPr/>
        </p:nvGrpSpPr>
        <p:grpSpPr>
          <a:xfrm>
            <a:off x="957582" y="1060761"/>
            <a:ext cx="6814550" cy="5654862"/>
            <a:chOff x="4665181" y="845686"/>
            <a:chExt cx="6814550" cy="56548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EE9C8B-0E18-49EB-AEA2-68FE4DC61E27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C6E5458-E344-4FA4-940E-0391E26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4BCAF6F1-4D0A-49BA-AD3C-06B94202E8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 b="3960"/>
          <a:stretch>
            <a:fillRect/>
          </a:stretch>
        </p:blipFill>
        <p:spPr>
          <a:xfrm>
            <a:off x="1238250" y="1281113"/>
            <a:ext cx="6273800" cy="3784600"/>
          </a:xfr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502C1307-E3D4-495D-94BB-7445EA2EC3A6}"/>
              </a:ext>
            </a:extLst>
          </p:cNvPr>
          <p:cNvSpPr txBox="1"/>
          <p:nvPr/>
        </p:nvSpPr>
        <p:spPr>
          <a:xfrm>
            <a:off x="830224" y="199502"/>
            <a:ext cx="97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292938"/>
                </a:solidFill>
                <a:latin typeface="한글누리" panose="020B0303000000000000" pitchFamily="50" charset="-127"/>
                <a:ea typeface="한글누리" panose="020B0303000000000000" pitchFamily="50" charset="-127"/>
                <a:cs typeface="Arial" panose="020B0604020202020204" pitchFamily="34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70472952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2938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4000" dirty="0">
            <a:solidFill>
              <a:srgbClr val="F3F3F3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1043</Words>
  <Application>Microsoft Office PowerPoint</Application>
  <PresentationFormat>와이드스크린</PresentationFormat>
  <Paragraphs>319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Arial</vt:lpstr>
      <vt:lpstr>돋움</vt:lpstr>
      <vt:lpstr>Elephant</vt:lpstr>
      <vt:lpstr>맑은 고딕</vt:lpstr>
      <vt:lpstr>Calibri Light</vt:lpstr>
      <vt:lpstr>한글누리</vt:lpstr>
      <vt:lpstr>a스마일B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윤지원</cp:lastModifiedBy>
  <cp:revision>215</cp:revision>
  <dcterms:created xsi:type="dcterms:W3CDTF">2019-04-06T05:20:47Z</dcterms:created>
  <dcterms:modified xsi:type="dcterms:W3CDTF">2023-10-06T09:01:34Z</dcterms:modified>
</cp:coreProperties>
</file>